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5">
  <p:sldMasterIdLst>
    <p:sldMasterId id="2147483648" r:id="rId1"/>
  </p:sldMasterIdLst>
  <p:sldIdLst>
    <p:sldId id="257" r:id="rId2"/>
    <p:sldId id="264" r:id="rId3"/>
    <p:sldId id="368" r:id="rId4"/>
    <p:sldId id="265" r:id="rId5"/>
    <p:sldId id="363" r:id="rId6"/>
    <p:sldId id="369" r:id="rId7"/>
    <p:sldId id="329" r:id="rId8"/>
    <p:sldId id="362" r:id="rId9"/>
    <p:sldId id="292" r:id="rId10"/>
    <p:sldId id="277" r:id="rId11"/>
    <p:sldId id="266" r:id="rId12"/>
    <p:sldId id="303" r:id="rId13"/>
    <p:sldId id="308" r:id="rId14"/>
    <p:sldId id="364" r:id="rId15"/>
    <p:sldId id="365" r:id="rId16"/>
    <p:sldId id="366" r:id="rId17"/>
    <p:sldId id="367" r:id="rId18"/>
    <p:sldId id="259" r:id="rId19"/>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9F92"/>
    <a:srgbClr val="189A77"/>
    <a:srgbClr val="548235"/>
    <a:srgbClr val="2D3E50"/>
    <a:srgbClr val="E71D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4" d="100"/>
          <a:sy n="84" d="100"/>
        </p:scale>
        <p:origin x="290" y="48"/>
      </p:cViewPr>
      <p:guideLst/>
    </p:cSldViewPr>
  </p:slideViewPr>
  <p:notesTextViewPr>
    <p:cViewPr>
      <p:scale>
        <a:sx n="1" d="1"/>
        <a:sy n="1" d="1"/>
      </p:scale>
      <p:origin x="0" y="0"/>
    </p:cViewPr>
  </p:notesText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2" y="841921"/>
            <a:ext cx="6858010" cy="1791016"/>
          </a:xfrm>
        </p:spPr>
        <p:txBody>
          <a:bodyPr anchor="b"/>
          <a:lstStyle>
            <a:lvl1pPr algn="ctr">
              <a:defRPr sz="4500"/>
            </a:lvl1pPr>
          </a:lstStyle>
          <a:p>
            <a:r>
              <a:rPr lang="zh-CN" altLang="en-US"/>
              <a:t>单击此处编辑母版标题样式</a:t>
            </a:r>
          </a:p>
        </p:txBody>
      </p:sp>
      <p:sp>
        <p:nvSpPr>
          <p:cNvPr id="3" name="副标题 2"/>
          <p:cNvSpPr>
            <a:spLocks noGrp="1"/>
          </p:cNvSpPr>
          <p:nvPr>
            <p:ph type="subTitle" idx="1"/>
          </p:nvPr>
        </p:nvSpPr>
        <p:spPr>
          <a:xfrm>
            <a:off x="1143002" y="2702005"/>
            <a:ext cx="6858010" cy="1242041"/>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85" y="273892"/>
            <a:ext cx="1971678" cy="435964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628651" y="273892"/>
            <a:ext cx="5800734" cy="435964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30"/>
            <a:ext cx="7886712" cy="2139930"/>
          </a:xfrm>
        </p:spPr>
        <p:txBody>
          <a:bodyPr anchor="b"/>
          <a:lstStyle>
            <a:lvl1pPr>
              <a:defRPr sz="4500"/>
            </a:lvl1pPr>
          </a:lstStyle>
          <a:p>
            <a:r>
              <a:rPr lang="zh-CN" altLang="en-US"/>
              <a:t>单击此处编辑母版标题样式</a:t>
            </a:r>
          </a:p>
        </p:txBody>
      </p:sp>
      <p:sp>
        <p:nvSpPr>
          <p:cNvPr id="3" name="文本占位符 2"/>
          <p:cNvSpPr>
            <a:spLocks noGrp="1"/>
          </p:cNvSpPr>
          <p:nvPr>
            <p:ph type="body" idx="1" hasCustomPrompt="1"/>
          </p:nvPr>
        </p:nvSpPr>
        <p:spPr>
          <a:xfrm>
            <a:off x="623888" y="3442705"/>
            <a:ext cx="7886712" cy="1125339"/>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8035" indent="0">
              <a:buNone/>
              <a:defRPr sz="1200">
                <a:solidFill>
                  <a:schemeClr val="tx1">
                    <a:tint val="75000"/>
                  </a:schemeClr>
                </a:solidFill>
              </a:defRPr>
            </a:lvl7pPr>
            <a:lvl8pPr marL="2400935" indent="0">
              <a:buNone/>
              <a:defRPr sz="1200">
                <a:solidFill>
                  <a:schemeClr val="tx1">
                    <a:tint val="75000"/>
                  </a:schemeClr>
                </a:solidFill>
              </a:defRPr>
            </a:lvl8pPr>
            <a:lvl9pPr marL="2743835" indent="0">
              <a:buNone/>
              <a:defRPr sz="12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628651" y="1369460"/>
            <a:ext cx="3886206" cy="326408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4629157" y="1369460"/>
            <a:ext cx="3886206" cy="326408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2" y="273892"/>
            <a:ext cx="7886712" cy="994348"/>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629842" y="1261095"/>
            <a:ext cx="3868346" cy="61804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a:t>编辑母版文本样式</a:t>
            </a:r>
          </a:p>
        </p:txBody>
      </p:sp>
      <p:sp>
        <p:nvSpPr>
          <p:cNvPr id="4" name="内容占位符 3"/>
          <p:cNvSpPr>
            <a:spLocks noGrp="1"/>
          </p:cNvSpPr>
          <p:nvPr>
            <p:ph sz="half" idx="2" hasCustomPrompt="1"/>
          </p:nvPr>
        </p:nvSpPr>
        <p:spPr>
          <a:xfrm>
            <a:off x="629842" y="1879138"/>
            <a:ext cx="3868346" cy="276392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4629157" y="1261095"/>
            <a:ext cx="3887397" cy="61804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a:t>编辑母版文本样式</a:t>
            </a:r>
          </a:p>
        </p:txBody>
      </p:sp>
      <p:sp>
        <p:nvSpPr>
          <p:cNvPr id="6" name="内容占位符 5"/>
          <p:cNvSpPr>
            <a:spLocks noGrp="1"/>
          </p:cNvSpPr>
          <p:nvPr>
            <p:ph sz="quarter" idx="4" hasCustomPrompt="1"/>
          </p:nvPr>
        </p:nvSpPr>
        <p:spPr>
          <a:xfrm>
            <a:off x="4629157" y="1879138"/>
            <a:ext cx="3887397" cy="276392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2949182" cy="1200362"/>
          </a:xfrm>
        </p:spPr>
        <p:txBody>
          <a:bodyPr anchor="b"/>
          <a:lstStyle>
            <a:lvl1pPr>
              <a:defRPr sz="2400"/>
            </a:lvl1pPr>
          </a:lstStyle>
          <a:p>
            <a:r>
              <a:rPr lang="zh-CN" altLang="en-US"/>
              <a:t>单击此处编辑母版标题样式</a:t>
            </a:r>
          </a:p>
        </p:txBody>
      </p:sp>
      <p:sp>
        <p:nvSpPr>
          <p:cNvPr id="3" name="内容占位符 2"/>
          <p:cNvSpPr>
            <a:spLocks noGrp="1"/>
          </p:cNvSpPr>
          <p:nvPr>
            <p:ph idx="1" hasCustomPrompt="1"/>
          </p:nvPr>
        </p:nvSpPr>
        <p:spPr>
          <a:xfrm>
            <a:off x="3887397" y="740699"/>
            <a:ext cx="4629157" cy="365586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629842" y="1543322"/>
            <a:ext cx="2949182" cy="285919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8035" indent="0">
              <a:buNone/>
              <a:defRPr sz="750"/>
            </a:lvl7pPr>
            <a:lvl8pPr marL="2400935" indent="0">
              <a:buNone/>
              <a:defRPr sz="750"/>
            </a:lvl8pPr>
            <a:lvl9pPr marL="2743835" indent="0">
              <a:buNone/>
              <a:defRPr sz="75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2" y="342961"/>
            <a:ext cx="2949182" cy="1200362"/>
          </a:xfrm>
        </p:spPr>
        <p:txBody>
          <a:bodyPr anchor="b"/>
          <a:lstStyle>
            <a:lvl1pPr>
              <a:defRPr sz="2400"/>
            </a:lvl1pPr>
          </a:lstStyle>
          <a:p>
            <a:r>
              <a:rPr lang="zh-CN" altLang="en-US"/>
              <a:t>单击此处编辑母版标题样式</a:t>
            </a:r>
          </a:p>
        </p:txBody>
      </p:sp>
      <p:sp>
        <p:nvSpPr>
          <p:cNvPr id="3" name="图片占位符 2"/>
          <p:cNvSpPr>
            <a:spLocks noGrp="1"/>
          </p:cNvSpPr>
          <p:nvPr>
            <p:ph type="pic" idx="1"/>
          </p:nvPr>
        </p:nvSpPr>
        <p:spPr>
          <a:xfrm>
            <a:off x="3887397" y="740699"/>
            <a:ext cx="4629157" cy="3655864"/>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8035" indent="0">
              <a:buNone/>
              <a:defRPr sz="1500"/>
            </a:lvl7pPr>
            <a:lvl8pPr marL="2400935" indent="0">
              <a:buNone/>
              <a:defRPr sz="1500"/>
            </a:lvl8pPr>
            <a:lvl9pPr marL="2743835" indent="0">
              <a:buNone/>
              <a:defRPr sz="1500"/>
            </a:lvl9pPr>
          </a:lstStyle>
          <a:p>
            <a:endParaRPr lang="zh-CN" altLang="en-US"/>
          </a:p>
        </p:txBody>
      </p:sp>
      <p:sp>
        <p:nvSpPr>
          <p:cNvPr id="4" name="文本占位符 3"/>
          <p:cNvSpPr>
            <a:spLocks noGrp="1"/>
          </p:cNvSpPr>
          <p:nvPr>
            <p:ph type="body" sz="half" idx="2" hasCustomPrompt="1"/>
          </p:nvPr>
        </p:nvSpPr>
        <p:spPr>
          <a:xfrm>
            <a:off x="629842" y="1543322"/>
            <a:ext cx="2949182" cy="285919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8035" indent="0">
              <a:buNone/>
              <a:defRPr sz="750"/>
            </a:lvl7pPr>
            <a:lvl8pPr marL="2400935" indent="0">
              <a:buNone/>
              <a:defRPr sz="750"/>
            </a:lvl8pPr>
            <a:lvl9pPr marL="2743835" indent="0">
              <a:buNone/>
              <a:defRPr sz="75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758E523-4911-4F49-A167-9B34A808B1B0}"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1" y="273892"/>
            <a:ext cx="7886712" cy="994348"/>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1" y="1369460"/>
            <a:ext cx="7886712" cy="326408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1" y="4768104"/>
            <a:ext cx="2057403" cy="273892"/>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3028955" y="4768104"/>
            <a:ext cx="3086105" cy="273892"/>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60" y="4768104"/>
            <a:ext cx="2057403" cy="273892"/>
          </a:xfrm>
          <a:prstGeom prst="rect">
            <a:avLst/>
          </a:prstGeom>
        </p:spPr>
        <p:txBody>
          <a:bodyPr vert="horz" lIns="91440" tIns="45720" rIns="91440" bIns="45720" rtlCol="0" anchor="ctr"/>
          <a:lstStyle>
            <a:lvl1pPr algn="r">
              <a:defRPr sz="900">
                <a:solidFill>
                  <a:schemeClr val="tx1">
                    <a:tint val="75000"/>
                  </a:schemeClr>
                </a:solidFill>
              </a:defRPr>
            </a:lvl1pPr>
          </a:lstStyle>
          <a:p>
            <a:fld id="{7758E523-4911-4F49-A167-9B34A808B1B0}"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0815" algn="l" defTabSz="685800" rtl="0" eaLnBrk="1" latinLnBrk="0" hangingPunct="1">
        <a:lnSpc>
          <a:spcPct val="90000"/>
        </a:lnSpc>
        <a:spcBef>
          <a:spcPts val="750"/>
        </a:spcBef>
        <a:buFont typeface="Arial" pitchFamily="34" charset="0"/>
        <a:buChar char="•"/>
        <a:defRPr sz="2100" kern="1200">
          <a:solidFill>
            <a:schemeClr val="tx1"/>
          </a:solidFill>
          <a:latin typeface="+mn-lt"/>
          <a:ea typeface="+mn-ea"/>
          <a:cs typeface="+mn-cs"/>
        </a:defRPr>
      </a:lvl1pPr>
      <a:lvl2pPr marL="514350" indent="-170815" algn="l" defTabSz="685800" rtl="0" eaLnBrk="1" latinLnBrk="0" hangingPunct="1">
        <a:lnSpc>
          <a:spcPct val="90000"/>
        </a:lnSpc>
        <a:spcBef>
          <a:spcPts val="375"/>
        </a:spcBef>
        <a:buFont typeface="Arial" pitchFamily="34" charset="0"/>
        <a:buChar char="•"/>
        <a:defRPr sz="1800" kern="1200">
          <a:solidFill>
            <a:schemeClr val="tx1"/>
          </a:solidFill>
          <a:latin typeface="+mn-lt"/>
          <a:ea typeface="+mn-ea"/>
          <a:cs typeface="+mn-cs"/>
        </a:defRPr>
      </a:lvl2pPr>
      <a:lvl3pPr marL="857250" indent="-170815" algn="l" defTabSz="685800" rtl="0" eaLnBrk="1" latinLnBrk="0" hangingPunct="1">
        <a:lnSpc>
          <a:spcPct val="90000"/>
        </a:lnSpc>
        <a:spcBef>
          <a:spcPts val="375"/>
        </a:spcBef>
        <a:buFont typeface="Arial" pitchFamily="34" charset="0"/>
        <a:buChar char="•"/>
        <a:defRPr sz="1500" kern="1200">
          <a:solidFill>
            <a:schemeClr val="tx1"/>
          </a:solidFill>
          <a:latin typeface="+mn-lt"/>
          <a:ea typeface="+mn-ea"/>
          <a:cs typeface="+mn-cs"/>
        </a:defRPr>
      </a:lvl3pPr>
      <a:lvl4pPr marL="1200150" indent="-170815"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4pPr>
      <a:lvl5pPr marL="1543050" indent="-170815"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5pPr>
      <a:lvl6pPr marL="1886585" indent="-170815"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6pPr>
      <a:lvl7pPr marL="2229485" indent="-170815"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7pPr>
      <a:lvl8pPr marL="2572385" indent="-170815"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8pPr>
      <a:lvl9pPr marL="2915285" indent="-170815"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直角三角形 4"/>
          <p:cNvSpPr/>
          <p:nvPr/>
        </p:nvSpPr>
        <p:spPr>
          <a:xfrm rot="18900000" flipH="1">
            <a:off x="-1203267" y="1744496"/>
            <a:ext cx="2124518" cy="2124518"/>
          </a:xfrm>
          <a:prstGeom prst="rtTriangle">
            <a:avLst/>
          </a:prstGeom>
          <a:noFill/>
          <a:ln>
            <a:solidFill>
              <a:srgbClr val="2D3E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直角三角形 2"/>
          <p:cNvSpPr/>
          <p:nvPr/>
        </p:nvSpPr>
        <p:spPr>
          <a:xfrm rot="5400000">
            <a:off x="-1" y="449"/>
            <a:ext cx="2369920" cy="2369920"/>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9" name="直接连接符 8"/>
          <p:cNvCxnSpPr/>
          <p:nvPr/>
        </p:nvCxnSpPr>
        <p:spPr>
          <a:xfrm>
            <a:off x="-17363" y="3297457"/>
            <a:ext cx="1863865" cy="1863864"/>
          </a:xfrm>
          <a:prstGeom prst="line">
            <a:avLst/>
          </a:prstGeom>
          <a:ln w="12700">
            <a:solidFill>
              <a:srgbClr val="2D3E50"/>
            </a:solidFill>
          </a:ln>
        </p:spPr>
        <p:style>
          <a:lnRef idx="1">
            <a:schemeClr val="accent1"/>
          </a:lnRef>
          <a:fillRef idx="0">
            <a:schemeClr val="accent1"/>
          </a:fillRef>
          <a:effectRef idx="0">
            <a:schemeClr val="accent1"/>
          </a:effectRef>
          <a:fontRef idx="minor">
            <a:schemeClr val="tx1"/>
          </a:fontRef>
        </p:style>
      </p:cxnSp>
      <p:sp>
        <p:nvSpPr>
          <p:cNvPr id="13" name="直角三角形 12"/>
          <p:cNvSpPr/>
          <p:nvPr/>
        </p:nvSpPr>
        <p:spPr>
          <a:xfrm rot="5400000" flipH="1" flipV="1">
            <a:off x="6774093" y="2774037"/>
            <a:ext cx="2369920" cy="2369920"/>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直角三角形 13"/>
          <p:cNvSpPr/>
          <p:nvPr/>
        </p:nvSpPr>
        <p:spPr>
          <a:xfrm rot="2700000" flipH="1">
            <a:off x="7335074" y="-785502"/>
            <a:ext cx="1430557" cy="1430557"/>
          </a:xfrm>
          <a:prstGeom prst="rtTriangle">
            <a:avLst/>
          </a:prstGeom>
          <a:noFill/>
          <a:ln>
            <a:solidFill>
              <a:srgbClr val="2D3E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16" name="直接连接符 15"/>
          <p:cNvCxnSpPr/>
          <p:nvPr/>
        </p:nvCxnSpPr>
        <p:spPr>
          <a:xfrm>
            <a:off x="7789339" y="-70224"/>
            <a:ext cx="1457545" cy="1457543"/>
          </a:xfrm>
          <a:prstGeom prst="line">
            <a:avLst/>
          </a:prstGeom>
          <a:ln w="12700">
            <a:solidFill>
              <a:srgbClr val="2D3E50"/>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1570121" y="1413495"/>
            <a:ext cx="6003758" cy="1338828"/>
          </a:xfrm>
          <a:prstGeom prst="rect">
            <a:avLst/>
          </a:prstGeom>
          <a:noFill/>
        </p:spPr>
        <p:txBody>
          <a:bodyPr vert="horz" wrap="square" rtlCol="0">
            <a:spAutoFit/>
          </a:bodyPr>
          <a:lstStyle/>
          <a:p>
            <a:pPr algn="dist"/>
            <a:r>
              <a:rPr lang="zh-CN" altLang="en-US" sz="4050" dirty="0">
                <a:solidFill>
                  <a:schemeClr val="tx1">
                    <a:lumMod val="75000"/>
                    <a:lumOff val="25000"/>
                  </a:schemeClr>
                </a:solidFill>
                <a:latin typeface="微软雅黑" pitchFamily="34" charset="-122"/>
                <a:ea typeface="微软雅黑" pitchFamily="34" charset="-122"/>
              </a:rPr>
              <a:t>基于</a:t>
            </a:r>
            <a:r>
              <a:rPr lang="en-US" altLang="zh-CN" sz="4050" dirty="0" err="1">
                <a:solidFill>
                  <a:schemeClr val="tx1">
                    <a:lumMod val="75000"/>
                    <a:lumOff val="25000"/>
                  </a:schemeClr>
                </a:solidFill>
                <a:latin typeface="微软雅黑" pitchFamily="34" charset="-122"/>
                <a:ea typeface="微软雅黑" pitchFamily="34" charset="-122"/>
              </a:rPr>
              <a:t>hadoop</a:t>
            </a:r>
            <a:r>
              <a:rPr lang="zh-CN" altLang="en-US" sz="4050" dirty="0">
                <a:solidFill>
                  <a:schemeClr val="tx1">
                    <a:lumMod val="75000"/>
                    <a:lumOff val="25000"/>
                  </a:schemeClr>
                </a:solidFill>
                <a:latin typeface="微软雅黑" pitchFamily="34" charset="-122"/>
                <a:ea typeface="微软雅黑" pitchFamily="34" charset="-122"/>
              </a:rPr>
              <a:t>和</a:t>
            </a:r>
            <a:r>
              <a:rPr lang="en-US" altLang="zh-CN" sz="4050" dirty="0" err="1">
                <a:solidFill>
                  <a:schemeClr val="tx1">
                    <a:lumMod val="75000"/>
                    <a:lumOff val="25000"/>
                  </a:schemeClr>
                </a:solidFill>
                <a:latin typeface="微软雅黑" pitchFamily="34" charset="-122"/>
                <a:ea typeface="微软雅黑" pitchFamily="34" charset="-122"/>
              </a:rPr>
              <a:t>echarts</a:t>
            </a:r>
            <a:r>
              <a:rPr lang="zh-CN" altLang="en-US" sz="4050" dirty="0">
                <a:solidFill>
                  <a:schemeClr val="tx1">
                    <a:lumMod val="75000"/>
                    <a:lumOff val="25000"/>
                  </a:schemeClr>
                </a:solidFill>
                <a:latin typeface="微软雅黑" pitchFamily="34" charset="-122"/>
                <a:ea typeface="微软雅黑" pitchFamily="34" charset="-122"/>
              </a:rPr>
              <a:t>的教育大数据可视化系统</a:t>
            </a:r>
          </a:p>
        </p:txBody>
      </p:sp>
      <p:sp>
        <p:nvSpPr>
          <p:cNvPr id="2" name="文本框 1"/>
          <p:cNvSpPr txBox="1"/>
          <p:nvPr/>
        </p:nvSpPr>
        <p:spPr>
          <a:xfrm>
            <a:off x="5123981" y="3805217"/>
            <a:ext cx="2217900" cy="304800"/>
          </a:xfrm>
          <a:prstGeom prst="rect">
            <a:avLst/>
          </a:prstGeom>
          <a:noFill/>
        </p:spPr>
        <p:txBody>
          <a:bodyPr wrap="square" rtlCol="0">
            <a:spAutoFit/>
          </a:bodyPr>
          <a:lstStyle/>
          <a:p>
            <a:endParaRPr lang="zh-CN" altLang="en-US" sz="1350"/>
          </a:p>
        </p:txBody>
      </p:sp>
      <p:sp>
        <p:nvSpPr>
          <p:cNvPr id="4" name="矩形 3">
            <a:extLst>
              <a:ext uri="{FF2B5EF4-FFF2-40B4-BE49-F238E27FC236}">
                <a16:creationId xmlns:a16="http://schemas.microsoft.com/office/drawing/2014/main" id="{0440DAE7-A9DC-4509-83A9-BE31C88D66BF}"/>
              </a:ext>
            </a:extLst>
          </p:cNvPr>
          <p:cNvSpPr/>
          <p:nvPr/>
        </p:nvSpPr>
        <p:spPr>
          <a:xfrm>
            <a:off x="2837981" y="3242198"/>
            <a:ext cx="4572000" cy="1200329"/>
          </a:xfrm>
          <a:prstGeom prst="rect">
            <a:avLst/>
          </a:prstGeom>
        </p:spPr>
        <p:txBody>
          <a:bodyPr>
            <a:spAutoFit/>
          </a:bodyPr>
          <a:lstStyle/>
          <a:p>
            <a:r>
              <a:rPr lang="zh-CN" altLang="en-US" dirty="0"/>
              <a:t>答辩人：赵亮</a:t>
            </a:r>
            <a:endParaRPr lang="en-US" altLang="zh-CN" dirty="0"/>
          </a:p>
          <a:p>
            <a:r>
              <a:rPr lang="zh-CN" altLang="en-US" dirty="0"/>
              <a:t>学号：</a:t>
            </a:r>
            <a:r>
              <a:rPr lang="en-US" altLang="zh-CN" dirty="0">
                <a:latin typeface="宋体" panose="02010600030101010101" pitchFamily="2" charset="-122"/>
                <a:ea typeface="宋体" panose="02010600030101010101" pitchFamily="2" charset="-122"/>
              </a:rPr>
              <a:t>1513021033</a:t>
            </a:r>
          </a:p>
          <a:p>
            <a:r>
              <a:rPr lang="zh-CN" altLang="en-US" dirty="0"/>
              <a:t>班级：</a:t>
            </a:r>
            <a:r>
              <a:rPr lang="en-US" altLang="zh-CN" dirty="0">
                <a:latin typeface="宋体" panose="02010600030101010101" pitchFamily="2" charset="-122"/>
                <a:ea typeface="宋体" panose="02010600030101010101" pitchFamily="2" charset="-122"/>
              </a:rPr>
              <a:t>15</a:t>
            </a:r>
            <a:r>
              <a:rPr lang="zh-CN" altLang="en-US" dirty="0">
                <a:latin typeface="宋体" panose="02010600030101010101" pitchFamily="2" charset="-122"/>
                <a:ea typeface="宋体" panose="02010600030101010101" pitchFamily="2" charset="-122"/>
              </a:rPr>
              <a:t>计算机科学与技术（嵌入式）</a:t>
            </a:r>
            <a:r>
              <a:rPr lang="en-US" altLang="zh-CN" dirty="0">
                <a:latin typeface="宋体" panose="02010600030101010101" pitchFamily="2" charset="-122"/>
                <a:ea typeface="宋体" panose="02010600030101010101" pitchFamily="2" charset="-122"/>
              </a:rPr>
              <a:t>2</a:t>
            </a:r>
            <a:r>
              <a:rPr lang="zh-CN" altLang="en-US">
                <a:latin typeface="宋体" panose="02010600030101010101" pitchFamily="2" charset="-122"/>
                <a:ea typeface="宋体" panose="02010600030101010101" pitchFamily="2" charset="-122"/>
              </a:rPr>
              <a:t>班</a:t>
            </a:r>
            <a:endParaRPr lang="en-US" altLang="zh-CN" dirty="0">
              <a:latin typeface="宋体" panose="02010600030101010101" pitchFamily="2" charset="-122"/>
              <a:ea typeface="宋体" panose="02010600030101010101" pitchFamily="2" charset="-122"/>
            </a:endParaRPr>
          </a:p>
          <a:p>
            <a:r>
              <a:rPr lang="zh-CN" altLang="en-US" dirty="0"/>
              <a:t>指导老师：谷瑞军</a:t>
            </a:r>
            <a:endParaRPr lang="zh-CN" altLang="en-US"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直角三角形 4"/>
          <p:cNvSpPr/>
          <p:nvPr/>
        </p:nvSpPr>
        <p:spPr>
          <a:xfrm rot="18900000" flipH="1">
            <a:off x="-1203267" y="1744496"/>
            <a:ext cx="2124518" cy="2124518"/>
          </a:xfrm>
          <a:prstGeom prst="rtTriangle">
            <a:avLst/>
          </a:prstGeom>
          <a:noFill/>
          <a:ln>
            <a:solidFill>
              <a:srgbClr val="2D3E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直角三角形 2"/>
          <p:cNvSpPr/>
          <p:nvPr/>
        </p:nvSpPr>
        <p:spPr>
          <a:xfrm rot="5400000">
            <a:off x="-1" y="449"/>
            <a:ext cx="2369920" cy="2369920"/>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9" name="直接连接符 8"/>
          <p:cNvCxnSpPr/>
          <p:nvPr/>
        </p:nvCxnSpPr>
        <p:spPr>
          <a:xfrm>
            <a:off x="-17363" y="3297457"/>
            <a:ext cx="1863865" cy="1863864"/>
          </a:xfrm>
          <a:prstGeom prst="line">
            <a:avLst/>
          </a:prstGeom>
          <a:ln w="12700">
            <a:solidFill>
              <a:srgbClr val="2D3E50"/>
            </a:solidFill>
          </a:ln>
        </p:spPr>
        <p:style>
          <a:lnRef idx="1">
            <a:schemeClr val="accent1"/>
          </a:lnRef>
          <a:fillRef idx="0">
            <a:schemeClr val="accent1"/>
          </a:fillRef>
          <a:effectRef idx="0">
            <a:schemeClr val="accent1"/>
          </a:effectRef>
          <a:fontRef idx="minor">
            <a:schemeClr val="tx1"/>
          </a:fontRef>
        </p:style>
      </p:cxnSp>
      <p:sp>
        <p:nvSpPr>
          <p:cNvPr id="13" name="直角三角形 12"/>
          <p:cNvSpPr/>
          <p:nvPr/>
        </p:nvSpPr>
        <p:spPr>
          <a:xfrm rot="5400000" flipH="1" flipV="1">
            <a:off x="6774093" y="2774037"/>
            <a:ext cx="2369920" cy="2369920"/>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直角三角形 13"/>
          <p:cNvSpPr/>
          <p:nvPr/>
        </p:nvSpPr>
        <p:spPr>
          <a:xfrm rot="2700000" flipH="1">
            <a:off x="7335074" y="-785502"/>
            <a:ext cx="1430557" cy="1430557"/>
          </a:xfrm>
          <a:prstGeom prst="rtTriangle">
            <a:avLst/>
          </a:prstGeom>
          <a:noFill/>
          <a:ln>
            <a:solidFill>
              <a:srgbClr val="2D3E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16" name="直接连接符 15"/>
          <p:cNvCxnSpPr/>
          <p:nvPr/>
        </p:nvCxnSpPr>
        <p:spPr>
          <a:xfrm>
            <a:off x="7789339" y="-70224"/>
            <a:ext cx="1457545" cy="1457543"/>
          </a:xfrm>
          <a:prstGeom prst="line">
            <a:avLst/>
          </a:prstGeom>
          <a:ln w="12700">
            <a:solidFill>
              <a:srgbClr val="2D3E50"/>
            </a:solidFill>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2920684" y="1841108"/>
            <a:ext cx="3334085" cy="1462192"/>
            <a:chOff x="3894240" y="2824223"/>
            <a:chExt cx="4445440" cy="1949587"/>
          </a:xfrm>
        </p:grpSpPr>
        <p:grpSp>
          <p:nvGrpSpPr>
            <p:cNvPr id="12" name="组合 11"/>
            <p:cNvGrpSpPr/>
            <p:nvPr/>
          </p:nvGrpSpPr>
          <p:grpSpPr>
            <a:xfrm>
              <a:off x="3894240" y="2824223"/>
              <a:ext cx="4445440" cy="1949587"/>
              <a:chOff x="784393" y="2239520"/>
              <a:chExt cx="6083560" cy="1773701"/>
            </a:xfrm>
          </p:grpSpPr>
          <p:cxnSp>
            <p:nvCxnSpPr>
              <p:cNvPr id="18" name="直接连接符 17"/>
              <p:cNvCxnSpPr/>
              <p:nvPr/>
            </p:nvCxnSpPr>
            <p:spPr>
              <a:xfrm>
                <a:off x="784393" y="2239520"/>
                <a:ext cx="6083560" cy="0"/>
              </a:xfrm>
              <a:prstGeom prst="line">
                <a:avLst/>
              </a:prstGeom>
              <a:ln w="222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784393" y="4013221"/>
                <a:ext cx="6083560" cy="0"/>
              </a:xfrm>
              <a:prstGeom prst="line">
                <a:avLst/>
              </a:prstGeom>
              <a:ln w="222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5" name="文本框 14"/>
            <p:cNvSpPr txBox="1"/>
            <p:nvPr/>
          </p:nvSpPr>
          <p:spPr>
            <a:xfrm>
              <a:off x="4328635" y="3570059"/>
              <a:ext cx="3576734" cy="513079"/>
            </a:xfrm>
            <a:prstGeom prst="rect">
              <a:avLst/>
            </a:prstGeom>
            <a:noFill/>
          </p:spPr>
          <p:txBody>
            <a:bodyPr vert="horz" wrap="square" rtlCol="0">
              <a:spAutoFit/>
            </a:bodyPr>
            <a:lstStyle/>
            <a:p>
              <a:pPr algn="ctr"/>
              <a:r>
                <a:rPr lang="zh-CN">
                  <a:solidFill>
                    <a:schemeClr val="tx1">
                      <a:lumMod val="75000"/>
                      <a:lumOff val="25000"/>
                    </a:schemeClr>
                  </a:solidFill>
                  <a:latin typeface="微软雅黑" charset="0"/>
                  <a:ea typeface="微软雅黑" charset="0"/>
                </a:rPr>
                <a:t>项   目   成   果   展   示</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69200" y="415710"/>
            <a:ext cx="3582483" cy="338554"/>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项目成果展示</a:t>
            </a:r>
            <a:r>
              <a:rPr lang="en-US" altLang="zh-CN" sz="1500" b="1" spc="600" dirty="0">
                <a:solidFill>
                  <a:schemeClr val="tx1">
                    <a:lumMod val="75000"/>
                    <a:lumOff val="25000"/>
                  </a:schemeClr>
                </a:solidFill>
                <a:latin typeface="+mn-ea"/>
                <a:sym typeface="+mn-ea"/>
              </a:rPr>
              <a:t>-</a:t>
            </a:r>
            <a:r>
              <a:rPr lang="zh-CN" altLang="en-US" sz="1600" dirty="0">
                <a:latin typeface="黑体" charset="0"/>
                <a:ea typeface="黑体" charset="0"/>
              </a:rPr>
              <a:t>注册登录页面</a:t>
            </a:r>
            <a:endParaRPr sz="1500" b="1" dirty="0"/>
          </a:p>
        </p:txBody>
      </p:sp>
      <p:sp>
        <p:nvSpPr>
          <p:cNvPr id="3"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050" name="图片 1">
            <a:extLst>
              <a:ext uri="{FF2B5EF4-FFF2-40B4-BE49-F238E27FC236}">
                <a16:creationId xmlns:a16="http://schemas.microsoft.com/office/drawing/2014/main" id="{7D6F188D-ABBC-4691-8B90-1628CB9C13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855" y="869694"/>
            <a:ext cx="7522067" cy="257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图片 1">
            <a:extLst>
              <a:ext uri="{FF2B5EF4-FFF2-40B4-BE49-F238E27FC236}">
                <a16:creationId xmlns:a16="http://schemas.microsoft.com/office/drawing/2014/main" id="{EBBF3E68-30E9-4C7D-907E-368305CF5B5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9200" y="3377504"/>
            <a:ext cx="7444721" cy="168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alpha val="97000"/>
          </a:schemeClr>
        </a:solidFill>
        <a:effectLst/>
      </p:bgPr>
    </p:bg>
    <p:spTree>
      <p:nvGrpSpPr>
        <p:cNvPr id="1" name=""/>
        <p:cNvGrpSpPr/>
        <p:nvPr/>
      </p:nvGrpSpPr>
      <p:grpSpPr>
        <a:xfrm>
          <a:off x="0" y="0"/>
          <a:ext cx="0" cy="0"/>
          <a:chOff x="0" y="0"/>
          <a:chExt cx="0" cy="0"/>
        </a:xfrm>
      </p:grpSpPr>
      <p:sp>
        <p:nvSpPr>
          <p:cNvPr id="2" name="文本框 1"/>
          <p:cNvSpPr txBox="1"/>
          <p:nvPr/>
        </p:nvSpPr>
        <p:spPr>
          <a:xfrm>
            <a:off x="869200" y="415710"/>
            <a:ext cx="2619957" cy="323165"/>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项目成果展示</a:t>
            </a:r>
            <a:r>
              <a:rPr lang="en-US" altLang="zh-CN" sz="1500" b="1" spc="600" dirty="0">
                <a:solidFill>
                  <a:schemeClr val="tx1">
                    <a:lumMod val="75000"/>
                    <a:lumOff val="25000"/>
                  </a:schemeClr>
                </a:solidFill>
                <a:latin typeface="+mn-ea"/>
                <a:sym typeface="+mn-ea"/>
              </a:rPr>
              <a:t>-</a:t>
            </a:r>
            <a:r>
              <a:rPr lang="zh-CN" altLang="en-US" sz="1500" b="1" spc="600" dirty="0">
                <a:solidFill>
                  <a:schemeClr val="tx1">
                    <a:lumMod val="75000"/>
                    <a:lumOff val="25000"/>
                  </a:schemeClr>
                </a:solidFill>
                <a:latin typeface="+mn-ea"/>
                <a:sym typeface="+mn-ea"/>
              </a:rPr>
              <a:t>首页</a:t>
            </a:r>
            <a:endParaRPr sz="1500" b="1" dirty="0"/>
          </a:p>
        </p:txBody>
      </p:sp>
      <p:sp>
        <p:nvSpPr>
          <p:cNvPr id="3"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4" name="图片 3">
            <a:extLst>
              <a:ext uri="{FF2B5EF4-FFF2-40B4-BE49-F238E27FC236}">
                <a16:creationId xmlns:a16="http://schemas.microsoft.com/office/drawing/2014/main" id="{2BAF6A38-2911-4BF6-84B9-DDE5D73A197E}"/>
              </a:ext>
            </a:extLst>
          </p:cNvPr>
          <p:cNvPicPr>
            <a:picLocks noChangeAspect="1"/>
          </p:cNvPicPr>
          <p:nvPr/>
        </p:nvPicPr>
        <p:blipFill>
          <a:blip r:embed="rId2"/>
          <a:stretch>
            <a:fillRect/>
          </a:stretch>
        </p:blipFill>
        <p:spPr>
          <a:xfrm>
            <a:off x="322052" y="821286"/>
            <a:ext cx="8521255" cy="3500927"/>
          </a:xfrm>
          <a:prstGeom prst="rect">
            <a:avLst/>
          </a:prstGeom>
        </p:spPr>
      </p:pic>
      <p:sp>
        <p:nvSpPr>
          <p:cNvPr id="5" name="文本框 4">
            <a:extLst>
              <a:ext uri="{FF2B5EF4-FFF2-40B4-BE49-F238E27FC236}">
                <a16:creationId xmlns:a16="http://schemas.microsoft.com/office/drawing/2014/main" id="{48AE6AAC-68B0-4E6A-AE1C-A69240D33DF6}"/>
              </a:ext>
            </a:extLst>
          </p:cNvPr>
          <p:cNvSpPr txBox="1"/>
          <p:nvPr/>
        </p:nvSpPr>
        <p:spPr>
          <a:xfrm>
            <a:off x="322052" y="4322213"/>
            <a:ext cx="8674166" cy="923330"/>
          </a:xfrm>
          <a:prstGeom prst="rect">
            <a:avLst/>
          </a:prstGeom>
          <a:noFill/>
        </p:spPr>
        <p:txBody>
          <a:bodyPr wrap="square" rtlCol="0">
            <a:spAutoFit/>
          </a:bodyPr>
          <a:lstStyle/>
          <a:p>
            <a:r>
              <a:rPr lang="zh-CN" altLang="en-US" dirty="0">
                <a:solidFill>
                  <a:srgbClr val="FF0000"/>
                </a:solidFill>
              </a:rPr>
              <a:t>注意：</a:t>
            </a:r>
            <a:r>
              <a:rPr lang="zh-CN" altLang="zh-CN" dirty="0">
                <a:solidFill>
                  <a:srgbClr val="FF0000"/>
                </a:solidFill>
              </a:rPr>
              <a:t>院校的在线教育平台中一般有学习周期，寒暑假时间段里学习人数锐减人数不做参考，有的学生喜欢在期末考试之前突击学习完成，所以在那个时间段里会有活跃的峰值，所以在这里面会有一个每日的登录人数和用户的活跃度的这个维度的分析。</a:t>
            </a:r>
            <a:endParaRPr lang="zh-CN" altLang="en-US"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69201" y="415710"/>
            <a:ext cx="5206746" cy="323165"/>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项目成果展示</a:t>
            </a:r>
            <a:r>
              <a:rPr lang="en-US" altLang="zh-CN" sz="1500" b="1" spc="600" dirty="0">
                <a:solidFill>
                  <a:schemeClr val="tx1">
                    <a:lumMod val="75000"/>
                    <a:lumOff val="25000"/>
                  </a:schemeClr>
                </a:solidFill>
                <a:latin typeface="+mn-ea"/>
                <a:sym typeface="+mn-ea"/>
              </a:rPr>
              <a:t>-</a:t>
            </a:r>
            <a:r>
              <a:rPr lang="zh-CN" altLang="en-US" sz="1500" b="1" spc="600" dirty="0">
                <a:solidFill>
                  <a:schemeClr val="tx1">
                    <a:lumMod val="75000"/>
                    <a:lumOff val="25000"/>
                  </a:schemeClr>
                </a:solidFill>
                <a:latin typeface="+mn-ea"/>
                <a:sym typeface="+mn-ea"/>
              </a:rPr>
              <a:t>每日登陆人数分析页面</a:t>
            </a:r>
            <a:endParaRPr sz="1500" b="1" dirty="0"/>
          </a:p>
        </p:txBody>
      </p:sp>
      <p:sp>
        <p:nvSpPr>
          <p:cNvPr id="3"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4098" name="图片 1">
            <a:extLst>
              <a:ext uri="{FF2B5EF4-FFF2-40B4-BE49-F238E27FC236}">
                <a16:creationId xmlns:a16="http://schemas.microsoft.com/office/drawing/2014/main" id="{C6E5DDF0-87A8-41B0-9768-21309F783D4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0364" y="1284138"/>
            <a:ext cx="5946775" cy="285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a:extLst>
              <a:ext uri="{FF2B5EF4-FFF2-40B4-BE49-F238E27FC236}">
                <a16:creationId xmlns:a16="http://schemas.microsoft.com/office/drawing/2014/main" id="{84D1D45F-8643-48C5-BDEB-375DBBF6B11A}"/>
              </a:ext>
            </a:extLst>
          </p:cNvPr>
          <p:cNvSpPr txBox="1"/>
          <p:nvPr/>
        </p:nvSpPr>
        <p:spPr>
          <a:xfrm>
            <a:off x="6545179" y="1284138"/>
            <a:ext cx="2129589" cy="2585323"/>
          </a:xfrm>
          <a:prstGeom prst="rect">
            <a:avLst/>
          </a:prstGeom>
          <a:noFill/>
        </p:spPr>
        <p:txBody>
          <a:bodyPr wrap="square" rtlCol="0">
            <a:spAutoFit/>
          </a:bodyPr>
          <a:lstStyle/>
          <a:p>
            <a:r>
              <a:rPr lang="zh-CN" altLang="zh-CN" dirty="0"/>
              <a:t>此页面左侧饼图显示每月登录人数比。</a:t>
            </a:r>
            <a:endParaRPr lang="en-US" altLang="zh-CN" dirty="0"/>
          </a:p>
          <a:p>
            <a:endParaRPr lang="en-US" altLang="zh-CN" dirty="0"/>
          </a:p>
          <a:p>
            <a:r>
              <a:rPr lang="zh-CN" altLang="zh-CN" dirty="0"/>
              <a:t>右侧默认显示四月每日登陆人数信息。当点击下拉按钮后，系统展示所选月份相关数据。</a:t>
            </a:r>
          </a:p>
          <a:p>
            <a:endParaRPr lang="zh-CN" altLang="en-US" dirty="0"/>
          </a:p>
        </p:txBody>
      </p:sp>
      <p:sp>
        <p:nvSpPr>
          <p:cNvPr id="5" name="文本框 4">
            <a:extLst>
              <a:ext uri="{FF2B5EF4-FFF2-40B4-BE49-F238E27FC236}">
                <a16:creationId xmlns:a16="http://schemas.microsoft.com/office/drawing/2014/main" id="{99C490E3-2449-44D3-94CF-671528CF23FC}"/>
              </a:ext>
            </a:extLst>
          </p:cNvPr>
          <p:cNvSpPr txBox="1"/>
          <p:nvPr/>
        </p:nvSpPr>
        <p:spPr>
          <a:xfrm>
            <a:off x="403928" y="3859362"/>
            <a:ext cx="8270840" cy="1477328"/>
          </a:xfrm>
          <a:prstGeom prst="rect">
            <a:avLst/>
          </a:prstGeom>
          <a:noFill/>
        </p:spPr>
        <p:txBody>
          <a:bodyPr wrap="square" rtlCol="0">
            <a:spAutoFit/>
          </a:bodyPr>
          <a:lstStyle/>
          <a:p>
            <a:r>
              <a:rPr lang="zh-CN" altLang="zh-CN" dirty="0">
                <a:solidFill>
                  <a:srgbClr val="FF0000"/>
                </a:solidFill>
              </a:rPr>
              <a:t>总结：一般每日的登录人数一般能在保持在整个课程的</a:t>
            </a:r>
            <a:r>
              <a:rPr lang="en-US" altLang="zh-CN" dirty="0">
                <a:solidFill>
                  <a:srgbClr val="FF0000"/>
                </a:solidFill>
              </a:rPr>
              <a:t>50%</a:t>
            </a:r>
            <a:r>
              <a:rPr lang="zh-CN" altLang="zh-CN" dirty="0">
                <a:solidFill>
                  <a:srgbClr val="FF0000"/>
                </a:solidFill>
              </a:rPr>
              <a:t>左右，基本上就是可以的，就比如说一门课，一共有</a:t>
            </a:r>
            <a:r>
              <a:rPr lang="en-US" altLang="zh-CN" dirty="0">
                <a:solidFill>
                  <a:srgbClr val="FF0000"/>
                </a:solidFill>
              </a:rPr>
              <a:t>50</a:t>
            </a:r>
            <a:r>
              <a:rPr lang="zh-CN" altLang="zh-CN" dirty="0">
                <a:solidFill>
                  <a:srgbClr val="FF0000"/>
                </a:solidFill>
              </a:rPr>
              <a:t>个学生，每天由</a:t>
            </a:r>
            <a:r>
              <a:rPr lang="en-US" altLang="zh-CN" dirty="0">
                <a:solidFill>
                  <a:srgbClr val="FF0000"/>
                </a:solidFill>
              </a:rPr>
              <a:t>25</a:t>
            </a:r>
            <a:r>
              <a:rPr lang="zh-CN" altLang="zh-CN" dirty="0">
                <a:solidFill>
                  <a:srgbClr val="FF0000"/>
                </a:solidFill>
              </a:rPr>
              <a:t>个学生去登录，平均的这个量基本就可以</a:t>
            </a:r>
            <a:r>
              <a:rPr lang="zh-CN" altLang="en-US" dirty="0">
                <a:solidFill>
                  <a:srgbClr val="FF0000"/>
                </a:solidFill>
              </a:rPr>
              <a:t>，</a:t>
            </a:r>
            <a:r>
              <a:rPr lang="zh-CN" altLang="zh-CN" dirty="0">
                <a:solidFill>
                  <a:srgbClr val="FF0000"/>
                </a:solidFill>
              </a:rPr>
              <a:t>在期末的峰值时候，一般会保持在</a:t>
            </a:r>
            <a:r>
              <a:rPr lang="en-US" altLang="zh-CN" dirty="0">
                <a:solidFill>
                  <a:srgbClr val="FF0000"/>
                </a:solidFill>
              </a:rPr>
              <a:t>70%</a:t>
            </a:r>
            <a:r>
              <a:rPr lang="zh-CN" altLang="zh-CN" dirty="0">
                <a:solidFill>
                  <a:srgbClr val="FF0000"/>
                </a:solidFill>
              </a:rPr>
              <a:t>到</a:t>
            </a:r>
            <a:r>
              <a:rPr lang="en-US" altLang="zh-CN" dirty="0">
                <a:solidFill>
                  <a:srgbClr val="FF0000"/>
                </a:solidFill>
              </a:rPr>
              <a:t>80%</a:t>
            </a:r>
            <a:r>
              <a:rPr lang="zh-CN" altLang="zh-CN" dirty="0">
                <a:solidFill>
                  <a:srgbClr val="FF0000"/>
                </a:solidFill>
              </a:rPr>
              <a:t>以上，很常见的一个情况。</a:t>
            </a:r>
          </a:p>
          <a:p>
            <a:endParaRPr lang="zh-CN" altLang="en-US"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69200" y="415710"/>
            <a:ext cx="4785641" cy="323165"/>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项目成果展示</a:t>
            </a:r>
            <a:r>
              <a:rPr lang="en-US" altLang="zh-CN" sz="1500" b="1" spc="600" dirty="0">
                <a:solidFill>
                  <a:schemeClr val="tx1">
                    <a:lumMod val="75000"/>
                    <a:lumOff val="25000"/>
                  </a:schemeClr>
                </a:solidFill>
                <a:latin typeface="+mn-ea"/>
                <a:sym typeface="+mn-ea"/>
              </a:rPr>
              <a:t>-</a:t>
            </a:r>
            <a:r>
              <a:rPr lang="zh-CN" altLang="en-US" sz="1500" b="1" spc="600" dirty="0">
                <a:solidFill>
                  <a:schemeClr val="tx1">
                    <a:lumMod val="75000"/>
                    <a:lumOff val="25000"/>
                  </a:schemeClr>
                </a:solidFill>
                <a:latin typeface="+mn-ea"/>
                <a:sym typeface="+mn-ea"/>
              </a:rPr>
              <a:t>每日活跃清空分析页面</a:t>
            </a:r>
            <a:endParaRPr sz="1500" b="1" dirty="0"/>
          </a:p>
        </p:txBody>
      </p:sp>
      <p:sp>
        <p:nvSpPr>
          <p:cNvPr id="3"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5123" name="图片 1">
            <a:extLst>
              <a:ext uri="{FF2B5EF4-FFF2-40B4-BE49-F238E27FC236}">
                <a16:creationId xmlns:a16="http://schemas.microsoft.com/office/drawing/2014/main" id="{0CDC65D7-809C-468E-A94F-16C978C0BEB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8632" y="1134761"/>
            <a:ext cx="5946775" cy="285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4" name="图片 1">
            <a:extLst>
              <a:ext uri="{FF2B5EF4-FFF2-40B4-BE49-F238E27FC236}">
                <a16:creationId xmlns:a16="http://schemas.microsoft.com/office/drawing/2014/main" id="{77949FC6-1454-488D-8868-701784BA656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8631" y="1134761"/>
            <a:ext cx="5946775" cy="273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a:extLst>
              <a:ext uri="{FF2B5EF4-FFF2-40B4-BE49-F238E27FC236}">
                <a16:creationId xmlns:a16="http://schemas.microsoft.com/office/drawing/2014/main" id="{28F89696-1878-4F09-BE8D-275DC2553FC2}"/>
              </a:ext>
            </a:extLst>
          </p:cNvPr>
          <p:cNvSpPr txBox="1"/>
          <p:nvPr/>
        </p:nvSpPr>
        <p:spPr>
          <a:xfrm>
            <a:off x="6545178" y="1034716"/>
            <a:ext cx="2310189" cy="4247317"/>
          </a:xfrm>
          <a:prstGeom prst="rect">
            <a:avLst/>
          </a:prstGeom>
          <a:noFill/>
        </p:spPr>
        <p:txBody>
          <a:bodyPr wrap="square" rtlCol="0">
            <a:spAutoFit/>
          </a:bodyPr>
          <a:lstStyle/>
          <a:p>
            <a:r>
              <a:rPr lang="zh-CN" altLang="zh-CN" dirty="0"/>
              <a:t>这里设定每日至少进行</a:t>
            </a:r>
            <a:r>
              <a:rPr lang="en-US" altLang="zh-CN" dirty="0"/>
              <a:t>3</a:t>
            </a:r>
            <a:r>
              <a:rPr lang="zh-CN" altLang="zh-CN" dirty="0"/>
              <a:t>次学习行为的用户为活跃用户。</a:t>
            </a:r>
            <a:endParaRPr lang="en-US" altLang="zh-CN" dirty="0"/>
          </a:p>
          <a:p>
            <a:endParaRPr lang="zh-CN" altLang="zh-CN" dirty="0"/>
          </a:p>
          <a:p>
            <a:r>
              <a:rPr lang="zh-CN" altLang="zh-CN" dirty="0"/>
              <a:t>该页面通过柱状图显示每天的活跃学生情况，第一层以月份形式展示。当点击</a:t>
            </a:r>
            <a:r>
              <a:rPr lang="en-US" altLang="zh-CN" dirty="0"/>
              <a:t>201705</a:t>
            </a:r>
            <a:r>
              <a:rPr lang="zh-CN" altLang="zh-CN" dirty="0"/>
              <a:t>所对应的柱状图时，</a:t>
            </a:r>
            <a:r>
              <a:rPr lang="zh-CN" altLang="zh-CN"/>
              <a:t>进行数据</a:t>
            </a:r>
            <a:r>
              <a:rPr lang="zh-CN" altLang="en-US"/>
              <a:t>下钻</a:t>
            </a:r>
            <a:r>
              <a:rPr lang="zh-CN" altLang="zh-CN"/>
              <a:t>，</a:t>
            </a:r>
            <a:r>
              <a:rPr lang="zh-CN" altLang="zh-CN" dirty="0"/>
              <a:t>第二层以当月的每天形式展示，点击放回按钮，又返回第一层数据。</a:t>
            </a:r>
          </a:p>
          <a:p>
            <a:endParaRPr lang="zh-CN" altLang="en-US" dirty="0"/>
          </a:p>
        </p:txBody>
      </p:sp>
      <p:sp>
        <p:nvSpPr>
          <p:cNvPr id="5" name="文本框 4">
            <a:extLst>
              <a:ext uri="{FF2B5EF4-FFF2-40B4-BE49-F238E27FC236}">
                <a16:creationId xmlns:a16="http://schemas.microsoft.com/office/drawing/2014/main" id="{88F79158-1755-4C62-AD58-A6A2389B992C}"/>
              </a:ext>
            </a:extLst>
          </p:cNvPr>
          <p:cNvSpPr txBox="1"/>
          <p:nvPr/>
        </p:nvSpPr>
        <p:spPr>
          <a:xfrm>
            <a:off x="444508" y="3897733"/>
            <a:ext cx="5790897" cy="1477328"/>
          </a:xfrm>
          <a:prstGeom prst="rect">
            <a:avLst/>
          </a:prstGeom>
          <a:noFill/>
        </p:spPr>
        <p:txBody>
          <a:bodyPr wrap="square" rtlCol="0">
            <a:spAutoFit/>
          </a:bodyPr>
          <a:lstStyle/>
          <a:p>
            <a:r>
              <a:rPr lang="zh-CN" altLang="zh-CN" dirty="0">
                <a:solidFill>
                  <a:srgbClr val="FF0000"/>
                </a:solidFill>
              </a:rPr>
              <a:t>总结：一般每日的活跃度一般在</a:t>
            </a:r>
            <a:r>
              <a:rPr lang="en-US" altLang="zh-CN" dirty="0">
                <a:solidFill>
                  <a:srgbClr val="FF0000"/>
                </a:solidFill>
              </a:rPr>
              <a:t>10%</a:t>
            </a:r>
            <a:r>
              <a:rPr lang="zh-CN" altLang="zh-CN" dirty="0">
                <a:solidFill>
                  <a:srgbClr val="FF0000"/>
                </a:solidFill>
              </a:rPr>
              <a:t>左右，在期末的情况也是活跃度会上升到</a:t>
            </a:r>
            <a:r>
              <a:rPr lang="en-US" altLang="zh-CN" dirty="0">
                <a:solidFill>
                  <a:srgbClr val="FF0000"/>
                </a:solidFill>
              </a:rPr>
              <a:t>70%</a:t>
            </a:r>
            <a:r>
              <a:rPr lang="zh-CN" altLang="zh-CN" dirty="0">
                <a:solidFill>
                  <a:srgbClr val="FF0000"/>
                </a:solidFill>
              </a:rPr>
              <a:t>到</a:t>
            </a:r>
            <a:r>
              <a:rPr lang="en-US" altLang="zh-CN" dirty="0">
                <a:solidFill>
                  <a:srgbClr val="FF0000"/>
                </a:solidFill>
              </a:rPr>
              <a:t>80%</a:t>
            </a:r>
            <a:r>
              <a:rPr lang="zh-CN" altLang="zh-CN" dirty="0">
                <a:solidFill>
                  <a:srgbClr val="FF0000"/>
                </a:solidFill>
              </a:rPr>
              <a:t>，这些都是我们能够预见到的，或者允许的，这是针对平台健康度的一个监测信息。</a:t>
            </a:r>
          </a:p>
          <a:p>
            <a:endParaRPr lang="zh-CN" altLang="en-US" dirty="0">
              <a:solidFill>
                <a:srgbClr val="FF0000"/>
              </a:solidFill>
            </a:endParaRPr>
          </a:p>
        </p:txBody>
      </p:sp>
    </p:spTree>
    <p:extLst>
      <p:ext uri="{BB962C8B-B14F-4D97-AF65-F5344CB8AC3E}">
        <p14:creationId xmlns:p14="http://schemas.microsoft.com/office/powerpoint/2010/main" val="48203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 calcmode="lin" valueType="num">
                                      <p:cBhvr additive="base">
                                        <p:cTn id="11"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69200" y="415710"/>
            <a:ext cx="6794915" cy="323165"/>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项目成果展示</a:t>
            </a:r>
            <a:r>
              <a:rPr lang="en-US" altLang="zh-CN" sz="1500" b="1" spc="600" dirty="0">
                <a:solidFill>
                  <a:schemeClr val="tx1">
                    <a:lumMod val="75000"/>
                    <a:lumOff val="25000"/>
                  </a:schemeClr>
                </a:solidFill>
                <a:latin typeface="+mn-ea"/>
                <a:sym typeface="+mn-ea"/>
              </a:rPr>
              <a:t>-</a:t>
            </a:r>
            <a:r>
              <a:rPr lang="zh-CN" altLang="en-US" sz="1500" b="1" spc="600" dirty="0">
                <a:solidFill>
                  <a:schemeClr val="tx1">
                    <a:lumMod val="75000"/>
                    <a:lumOff val="25000"/>
                  </a:schemeClr>
                </a:solidFill>
                <a:latin typeface="+mn-ea"/>
                <a:sym typeface="+mn-ea"/>
              </a:rPr>
              <a:t>平均学习时长和学习行为次数分析页面</a:t>
            </a:r>
            <a:endParaRPr sz="1500" b="1" dirty="0"/>
          </a:p>
        </p:txBody>
      </p:sp>
      <p:sp>
        <p:nvSpPr>
          <p:cNvPr id="3"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文本框 4">
            <a:extLst>
              <a:ext uri="{FF2B5EF4-FFF2-40B4-BE49-F238E27FC236}">
                <a16:creationId xmlns:a16="http://schemas.microsoft.com/office/drawing/2014/main" id="{F3EE8A55-3E6D-4DB0-8EB1-3662A0C8717B}"/>
              </a:ext>
            </a:extLst>
          </p:cNvPr>
          <p:cNvSpPr txBox="1"/>
          <p:nvPr/>
        </p:nvSpPr>
        <p:spPr>
          <a:xfrm>
            <a:off x="6629399" y="1193734"/>
            <a:ext cx="2069432" cy="2585323"/>
          </a:xfrm>
          <a:prstGeom prst="rect">
            <a:avLst/>
          </a:prstGeom>
          <a:noFill/>
        </p:spPr>
        <p:txBody>
          <a:bodyPr wrap="square" rtlCol="0">
            <a:spAutoFit/>
          </a:bodyPr>
          <a:lstStyle/>
          <a:p>
            <a:r>
              <a:rPr lang="zh-CN" altLang="en-US" dirty="0"/>
              <a:t>此页面展示了平台中每条学生的平均学习时长和行为次数，可以从图中看出这二者关系正相关，当学习行为次数增加时，平台中学习时长就增加。</a:t>
            </a:r>
          </a:p>
          <a:p>
            <a:endParaRPr lang="zh-CN" altLang="en-US" dirty="0"/>
          </a:p>
        </p:txBody>
      </p:sp>
      <p:pic>
        <p:nvPicPr>
          <p:cNvPr id="2051" name="图片 1">
            <a:extLst>
              <a:ext uri="{FF2B5EF4-FFF2-40B4-BE49-F238E27FC236}">
                <a16:creationId xmlns:a16="http://schemas.microsoft.com/office/drawing/2014/main" id="{2793EBDB-687E-4999-88C8-F2A885307EA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5169" y="1104187"/>
            <a:ext cx="5940425" cy="245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a:extLst>
              <a:ext uri="{FF2B5EF4-FFF2-40B4-BE49-F238E27FC236}">
                <a16:creationId xmlns:a16="http://schemas.microsoft.com/office/drawing/2014/main" id="{0DB4F380-9085-4C5F-8A0A-C3E37D8CA689}"/>
              </a:ext>
            </a:extLst>
          </p:cNvPr>
          <p:cNvSpPr txBox="1"/>
          <p:nvPr/>
        </p:nvSpPr>
        <p:spPr>
          <a:xfrm>
            <a:off x="300364" y="3695930"/>
            <a:ext cx="8398467" cy="1754326"/>
          </a:xfrm>
          <a:prstGeom prst="rect">
            <a:avLst/>
          </a:prstGeom>
          <a:noFill/>
        </p:spPr>
        <p:txBody>
          <a:bodyPr wrap="square" rtlCol="0">
            <a:spAutoFit/>
          </a:bodyPr>
          <a:lstStyle/>
          <a:p>
            <a:r>
              <a:rPr lang="zh-CN" altLang="en-US" dirty="0">
                <a:solidFill>
                  <a:srgbClr val="FF0000"/>
                </a:solidFill>
              </a:rPr>
              <a:t>结论：</a:t>
            </a:r>
            <a:r>
              <a:rPr lang="zh-CN" altLang="zh-CN" dirty="0">
                <a:solidFill>
                  <a:srgbClr val="FF0000"/>
                </a:solidFill>
              </a:rPr>
              <a:t>有</a:t>
            </a:r>
            <a:r>
              <a:rPr lang="zh-CN" altLang="en-US" dirty="0">
                <a:solidFill>
                  <a:srgbClr val="FF0000"/>
                </a:solidFill>
              </a:rPr>
              <a:t>用户</a:t>
            </a:r>
            <a:r>
              <a:rPr lang="zh-CN" altLang="zh-CN" dirty="0">
                <a:solidFill>
                  <a:srgbClr val="FF0000"/>
                </a:solidFill>
              </a:rPr>
              <a:t>更活跃</a:t>
            </a:r>
            <a:r>
              <a:rPr lang="en-US" altLang="zh-CN" dirty="0">
                <a:solidFill>
                  <a:srgbClr val="FF0000"/>
                </a:solidFill>
              </a:rPr>
              <a:t>-&gt;</a:t>
            </a:r>
            <a:r>
              <a:rPr lang="zh-CN" altLang="en-US" dirty="0">
                <a:solidFill>
                  <a:srgbClr val="FF0000"/>
                </a:solidFill>
              </a:rPr>
              <a:t>推荐这门课程的比例会高</a:t>
            </a:r>
            <a:r>
              <a:rPr lang="en-US" altLang="zh-CN" dirty="0">
                <a:solidFill>
                  <a:srgbClr val="FF0000"/>
                </a:solidFill>
              </a:rPr>
              <a:t>-&gt;</a:t>
            </a:r>
            <a:r>
              <a:rPr lang="zh-CN" altLang="zh-CN" dirty="0">
                <a:solidFill>
                  <a:srgbClr val="FF0000"/>
                </a:solidFill>
              </a:rPr>
              <a:t>很多人就会一起过来</a:t>
            </a:r>
            <a:r>
              <a:rPr lang="zh-CN" altLang="en-US" dirty="0">
                <a:solidFill>
                  <a:srgbClr val="FF0000"/>
                </a:solidFill>
              </a:rPr>
              <a:t>学习</a:t>
            </a:r>
            <a:r>
              <a:rPr lang="zh-CN" altLang="zh-CN" dirty="0">
                <a:solidFill>
                  <a:srgbClr val="FF0000"/>
                </a:solidFill>
              </a:rPr>
              <a:t>，所以用户活跃度相对肯定会高</a:t>
            </a:r>
            <a:r>
              <a:rPr lang="en-US" altLang="zh-CN" dirty="0">
                <a:solidFill>
                  <a:srgbClr val="FF0000"/>
                </a:solidFill>
              </a:rPr>
              <a:t>-&gt;</a:t>
            </a:r>
            <a:r>
              <a:rPr lang="zh-CN" altLang="zh-CN" dirty="0">
                <a:solidFill>
                  <a:srgbClr val="FF0000"/>
                </a:solidFill>
              </a:rPr>
              <a:t>学习行为次数</a:t>
            </a:r>
            <a:r>
              <a:rPr lang="zh-CN" altLang="en-US" dirty="0">
                <a:solidFill>
                  <a:srgbClr val="FF0000"/>
                </a:solidFill>
              </a:rPr>
              <a:t>增加</a:t>
            </a:r>
            <a:r>
              <a:rPr lang="en-US" altLang="zh-CN" dirty="0">
                <a:solidFill>
                  <a:srgbClr val="FF0000"/>
                </a:solidFill>
              </a:rPr>
              <a:t>-&gt;</a:t>
            </a:r>
            <a:r>
              <a:rPr lang="zh-CN" altLang="zh-CN" dirty="0">
                <a:solidFill>
                  <a:srgbClr val="FF0000"/>
                </a:solidFill>
              </a:rPr>
              <a:t>一次看课的视频的时长肯定相对会比较长。</a:t>
            </a:r>
            <a:endParaRPr lang="en-US" altLang="zh-CN" dirty="0">
              <a:solidFill>
                <a:srgbClr val="FF0000"/>
              </a:solidFill>
            </a:endParaRPr>
          </a:p>
          <a:p>
            <a:r>
              <a:rPr lang="zh-CN" altLang="zh-CN" dirty="0"/>
              <a:t>所以通过这个就可以评估出来这门课程的质量怎么样？那如果质量不好，我们可以去这这这样根据这个情况，更换课程或者去重新拍摄课程。</a:t>
            </a:r>
          </a:p>
          <a:p>
            <a:endParaRPr lang="zh-CN" altLang="en-US" dirty="0"/>
          </a:p>
        </p:txBody>
      </p:sp>
    </p:spTree>
    <p:extLst>
      <p:ext uri="{BB962C8B-B14F-4D97-AF65-F5344CB8AC3E}">
        <p14:creationId xmlns:p14="http://schemas.microsoft.com/office/powerpoint/2010/main" val="3006890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69200" y="415710"/>
            <a:ext cx="5182683" cy="323165"/>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项目成果展示</a:t>
            </a:r>
            <a:r>
              <a:rPr lang="en-US" altLang="zh-CN" sz="1500" b="1" spc="600" dirty="0">
                <a:solidFill>
                  <a:schemeClr val="tx1">
                    <a:lumMod val="75000"/>
                    <a:lumOff val="25000"/>
                  </a:schemeClr>
                </a:solidFill>
                <a:latin typeface="+mn-ea"/>
                <a:sym typeface="+mn-ea"/>
              </a:rPr>
              <a:t>-</a:t>
            </a:r>
            <a:r>
              <a:rPr lang="zh-CN" altLang="en-US" sz="1500" b="1" spc="600" dirty="0">
                <a:solidFill>
                  <a:schemeClr val="tx1">
                    <a:lumMod val="75000"/>
                    <a:lumOff val="25000"/>
                  </a:schemeClr>
                </a:solidFill>
                <a:latin typeface="+mn-ea"/>
                <a:sym typeface="+mn-ea"/>
              </a:rPr>
              <a:t>分时段学习人数分析页面</a:t>
            </a:r>
            <a:endParaRPr sz="1500" b="1" dirty="0"/>
          </a:p>
        </p:txBody>
      </p:sp>
      <p:sp>
        <p:nvSpPr>
          <p:cNvPr id="3"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7171" name="图片 1">
            <a:extLst>
              <a:ext uri="{FF2B5EF4-FFF2-40B4-BE49-F238E27FC236}">
                <a16:creationId xmlns:a16="http://schemas.microsoft.com/office/drawing/2014/main" id="{6FAB99CC-ABF9-44E0-8596-0896EB8FB21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0364" y="1005908"/>
            <a:ext cx="5946775" cy="285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a:extLst>
              <a:ext uri="{FF2B5EF4-FFF2-40B4-BE49-F238E27FC236}">
                <a16:creationId xmlns:a16="http://schemas.microsoft.com/office/drawing/2014/main" id="{D68899A6-89D6-479E-8B6B-92D3F55779C9}"/>
              </a:ext>
            </a:extLst>
          </p:cNvPr>
          <p:cNvSpPr txBox="1"/>
          <p:nvPr/>
        </p:nvSpPr>
        <p:spPr>
          <a:xfrm>
            <a:off x="6247139" y="810070"/>
            <a:ext cx="2993114" cy="3970318"/>
          </a:xfrm>
          <a:prstGeom prst="rect">
            <a:avLst/>
          </a:prstGeom>
          <a:noFill/>
        </p:spPr>
        <p:txBody>
          <a:bodyPr wrap="square" rtlCol="0">
            <a:spAutoFit/>
          </a:bodyPr>
          <a:lstStyle/>
          <a:p>
            <a:r>
              <a:rPr lang="zh-CN" altLang="zh-CN" dirty="0"/>
              <a:t>左侧以热力图展示学生们在什么时间段中学习，可以从图表中纵坐标看出在一星期中的星期一、星期六、星期日学习人数最多，从横坐标可以看出，在每天的</a:t>
            </a:r>
            <a:r>
              <a:rPr lang="en-US" altLang="zh-CN" dirty="0"/>
              <a:t>0-8</a:t>
            </a:r>
            <a:r>
              <a:rPr lang="zh-CN" altLang="zh-CN" dirty="0"/>
              <a:t>点学习人数比白天人数少很多，这符合人们的学习作息时间。</a:t>
            </a:r>
          </a:p>
          <a:p>
            <a:endParaRPr lang="en-US" altLang="zh-CN" dirty="0"/>
          </a:p>
          <a:p>
            <a:r>
              <a:rPr lang="zh-CN" altLang="zh-CN" dirty="0"/>
              <a:t>页面右侧细化分一天中每个时间段学习人数在下午的</a:t>
            </a:r>
            <a:r>
              <a:rPr lang="en-US" altLang="zh-CN" dirty="0"/>
              <a:t>2</a:t>
            </a:r>
            <a:r>
              <a:rPr lang="zh-CN" altLang="zh-CN" dirty="0"/>
              <a:t>点</a:t>
            </a:r>
            <a:r>
              <a:rPr lang="en-US" altLang="zh-CN" dirty="0"/>
              <a:t>-6</a:t>
            </a:r>
            <a:r>
              <a:rPr lang="zh-CN" altLang="zh-CN" dirty="0"/>
              <a:t>点，这个时间段中学习人数最多，晚上和早上人数次之，</a:t>
            </a:r>
            <a:r>
              <a:rPr lang="en-US" altLang="zh-CN" dirty="0"/>
              <a:t>1</a:t>
            </a:r>
            <a:r>
              <a:rPr lang="zh-CN" altLang="zh-CN" dirty="0"/>
              <a:t>点</a:t>
            </a:r>
            <a:r>
              <a:rPr lang="en-US" altLang="zh-CN" dirty="0"/>
              <a:t>-7</a:t>
            </a:r>
            <a:r>
              <a:rPr lang="zh-CN" altLang="zh-CN" dirty="0"/>
              <a:t>点人数最少。</a:t>
            </a:r>
            <a:endParaRPr lang="zh-CN" altLang="en-US" dirty="0"/>
          </a:p>
        </p:txBody>
      </p:sp>
      <p:sp>
        <p:nvSpPr>
          <p:cNvPr id="5" name="文本框 4">
            <a:extLst>
              <a:ext uri="{FF2B5EF4-FFF2-40B4-BE49-F238E27FC236}">
                <a16:creationId xmlns:a16="http://schemas.microsoft.com/office/drawing/2014/main" id="{FB7830C4-B64C-4C2A-9892-CE9B76B7F8FA}"/>
              </a:ext>
            </a:extLst>
          </p:cNvPr>
          <p:cNvSpPr txBox="1"/>
          <p:nvPr/>
        </p:nvSpPr>
        <p:spPr>
          <a:xfrm>
            <a:off x="1022207" y="3857058"/>
            <a:ext cx="4463636" cy="923330"/>
          </a:xfrm>
          <a:prstGeom prst="rect">
            <a:avLst/>
          </a:prstGeom>
          <a:noFill/>
        </p:spPr>
        <p:txBody>
          <a:bodyPr wrap="square" rtlCol="0">
            <a:spAutoFit/>
          </a:bodyPr>
          <a:lstStyle/>
          <a:p>
            <a:r>
              <a:rPr lang="zh-CN" altLang="zh-CN" dirty="0">
                <a:solidFill>
                  <a:srgbClr val="FF0000"/>
                </a:solidFill>
              </a:rPr>
              <a:t>可以把很多比如说老师的在线答疑的时间，还有随堂测验的时间，我们可以安排在这个时间段里。</a:t>
            </a:r>
            <a:endParaRPr lang="zh-CN" altLang="en-US" dirty="0">
              <a:solidFill>
                <a:srgbClr val="FF0000"/>
              </a:solidFill>
            </a:endParaRPr>
          </a:p>
        </p:txBody>
      </p:sp>
      <p:sp>
        <p:nvSpPr>
          <p:cNvPr id="6" name="箭头: 右 5">
            <a:extLst>
              <a:ext uri="{FF2B5EF4-FFF2-40B4-BE49-F238E27FC236}">
                <a16:creationId xmlns:a16="http://schemas.microsoft.com/office/drawing/2014/main" id="{7DA7833E-7A90-4621-8B0B-E89550C0FF87}"/>
              </a:ext>
            </a:extLst>
          </p:cNvPr>
          <p:cNvSpPr/>
          <p:nvPr/>
        </p:nvSpPr>
        <p:spPr>
          <a:xfrm>
            <a:off x="5384800" y="4048245"/>
            <a:ext cx="862339" cy="1727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7928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69200" y="415710"/>
            <a:ext cx="3979525" cy="323165"/>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项目成果展示</a:t>
            </a:r>
            <a:r>
              <a:rPr lang="en-US" altLang="zh-CN" sz="1500" b="1" spc="600" dirty="0">
                <a:solidFill>
                  <a:schemeClr val="tx1">
                    <a:lumMod val="75000"/>
                    <a:lumOff val="25000"/>
                  </a:schemeClr>
                </a:solidFill>
                <a:latin typeface="+mn-ea"/>
                <a:sym typeface="+mn-ea"/>
              </a:rPr>
              <a:t>-</a:t>
            </a:r>
            <a:r>
              <a:rPr lang="zh-CN" altLang="en-US" sz="1500" b="1" spc="600" dirty="0">
                <a:solidFill>
                  <a:schemeClr val="tx1">
                    <a:lumMod val="75000"/>
                    <a:lumOff val="25000"/>
                  </a:schemeClr>
                </a:solidFill>
                <a:latin typeface="+mn-ea"/>
                <a:sym typeface="+mn-ea"/>
              </a:rPr>
              <a:t>大屏可视化总结</a:t>
            </a:r>
            <a:endParaRPr sz="1500" b="1" dirty="0"/>
          </a:p>
        </p:txBody>
      </p:sp>
      <p:sp>
        <p:nvSpPr>
          <p:cNvPr id="3"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8194" name="图片 1">
            <a:extLst>
              <a:ext uri="{FF2B5EF4-FFF2-40B4-BE49-F238E27FC236}">
                <a16:creationId xmlns:a16="http://schemas.microsoft.com/office/drawing/2014/main" id="{BE8AD050-AB7A-4947-B7BC-D33D8FCA1CC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0364" y="959563"/>
            <a:ext cx="8470412" cy="4061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27375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直角三角形 4"/>
          <p:cNvSpPr/>
          <p:nvPr/>
        </p:nvSpPr>
        <p:spPr>
          <a:xfrm rot="18900000" flipH="1">
            <a:off x="-1203267" y="1744496"/>
            <a:ext cx="2124518" cy="2124518"/>
          </a:xfrm>
          <a:prstGeom prst="rtTriangle">
            <a:avLst/>
          </a:prstGeom>
          <a:noFill/>
          <a:ln>
            <a:solidFill>
              <a:srgbClr val="2D3E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直角三角形 2"/>
          <p:cNvSpPr/>
          <p:nvPr/>
        </p:nvSpPr>
        <p:spPr>
          <a:xfrm rot="5400000">
            <a:off x="-1" y="449"/>
            <a:ext cx="2369920" cy="2369920"/>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9" name="直接连接符 8"/>
          <p:cNvCxnSpPr/>
          <p:nvPr/>
        </p:nvCxnSpPr>
        <p:spPr>
          <a:xfrm>
            <a:off x="-17363" y="3297457"/>
            <a:ext cx="1863865" cy="1863864"/>
          </a:xfrm>
          <a:prstGeom prst="line">
            <a:avLst/>
          </a:prstGeom>
          <a:ln w="12700">
            <a:solidFill>
              <a:srgbClr val="2D3E50"/>
            </a:solidFill>
          </a:ln>
        </p:spPr>
        <p:style>
          <a:lnRef idx="1">
            <a:schemeClr val="accent1"/>
          </a:lnRef>
          <a:fillRef idx="0">
            <a:schemeClr val="accent1"/>
          </a:fillRef>
          <a:effectRef idx="0">
            <a:schemeClr val="accent1"/>
          </a:effectRef>
          <a:fontRef idx="minor">
            <a:schemeClr val="tx1"/>
          </a:fontRef>
        </p:style>
      </p:cxnSp>
      <p:sp>
        <p:nvSpPr>
          <p:cNvPr id="13" name="直角三角形 12"/>
          <p:cNvSpPr/>
          <p:nvPr/>
        </p:nvSpPr>
        <p:spPr>
          <a:xfrm rot="5400000" flipH="1" flipV="1">
            <a:off x="6774093" y="2774037"/>
            <a:ext cx="2369920" cy="2369920"/>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直角三角形 13"/>
          <p:cNvSpPr/>
          <p:nvPr/>
        </p:nvSpPr>
        <p:spPr>
          <a:xfrm rot="2700000" flipH="1">
            <a:off x="7335074" y="-785502"/>
            <a:ext cx="1430557" cy="1430557"/>
          </a:xfrm>
          <a:prstGeom prst="rtTriangle">
            <a:avLst/>
          </a:prstGeom>
          <a:noFill/>
          <a:ln>
            <a:solidFill>
              <a:srgbClr val="2D3E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16" name="直接连接符 15"/>
          <p:cNvCxnSpPr/>
          <p:nvPr/>
        </p:nvCxnSpPr>
        <p:spPr>
          <a:xfrm>
            <a:off x="7789339" y="-70224"/>
            <a:ext cx="1457545" cy="1457543"/>
          </a:xfrm>
          <a:prstGeom prst="line">
            <a:avLst/>
          </a:prstGeom>
          <a:ln w="12700">
            <a:solidFill>
              <a:srgbClr val="2D3E50"/>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2364044" y="1802522"/>
            <a:ext cx="4455866" cy="0"/>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2364044" y="3312114"/>
            <a:ext cx="4455866" cy="0"/>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2385064" y="2156661"/>
            <a:ext cx="4373887" cy="825500"/>
          </a:xfrm>
          <a:prstGeom prst="rect">
            <a:avLst/>
          </a:prstGeom>
          <a:noFill/>
        </p:spPr>
        <p:txBody>
          <a:bodyPr vert="horz" wrap="square" rtlCol="0">
            <a:spAutoFit/>
          </a:bodyPr>
          <a:lstStyle/>
          <a:p>
            <a:pPr algn="dist"/>
            <a:r>
              <a:rPr lang="en-US" altLang="zh-CN" sz="4500" spc="600" dirty="0">
                <a:solidFill>
                  <a:schemeClr val="accent1"/>
                </a:solidFill>
                <a:latin typeface="微软雅黑" pitchFamily="34" charset="-122"/>
                <a:ea typeface="微软雅黑" pitchFamily="34" charset="-122"/>
              </a:rPr>
              <a:t>thankS</a:t>
            </a:r>
            <a:endParaRPr lang="zh-CN" altLang="en-US" sz="4500" spc="600" dirty="0">
              <a:solidFill>
                <a:schemeClr val="accent1"/>
              </a:solidFill>
              <a:latin typeface="微软雅黑" pitchFamily="34" charset="-122"/>
              <a:ea typeface="微软雅黑"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直角三角形 4"/>
          <p:cNvSpPr/>
          <p:nvPr/>
        </p:nvSpPr>
        <p:spPr>
          <a:xfrm rot="18900000" flipH="1">
            <a:off x="-1203267" y="1744496"/>
            <a:ext cx="2124518" cy="2124518"/>
          </a:xfrm>
          <a:prstGeom prst="rtTriangle">
            <a:avLst/>
          </a:prstGeom>
          <a:noFill/>
          <a:ln>
            <a:solidFill>
              <a:srgbClr val="2D3E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直角三角形 2"/>
          <p:cNvSpPr/>
          <p:nvPr/>
        </p:nvSpPr>
        <p:spPr>
          <a:xfrm rot="5400000">
            <a:off x="-1" y="449"/>
            <a:ext cx="2369920" cy="2369920"/>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9" name="直接连接符 8"/>
          <p:cNvCxnSpPr/>
          <p:nvPr/>
        </p:nvCxnSpPr>
        <p:spPr>
          <a:xfrm>
            <a:off x="-17363" y="3297457"/>
            <a:ext cx="1863865" cy="1863864"/>
          </a:xfrm>
          <a:prstGeom prst="line">
            <a:avLst/>
          </a:prstGeom>
          <a:ln w="12700">
            <a:solidFill>
              <a:srgbClr val="2D3E50"/>
            </a:solidFill>
          </a:ln>
        </p:spPr>
        <p:style>
          <a:lnRef idx="1">
            <a:schemeClr val="accent1"/>
          </a:lnRef>
          <a:fillRef idx="0">
            <a:schemeClr val="accent1"/>
          </a:fillRef>
          <a:effectRef idx="0">
            <a:schemeClr val="accent1"/>
          </a:effectRef>
          <a:fontRef idx="minor">
            <a:schemeClr val="tx1"/>
          </a:fontRef>
        </p:style>
      </p:cxnSp>
      <p:sp>
        <p:nvSpPr>
          <p:cNvPr id="13" name="直角三角形 12"/>
          <p:cNvSpPr/>
          <p:nvPr/>
        </p:nvSpPr>
        <p:spPr>
          <a:xfrm rot="5400000" flipH="1" flipV="1">
            <a:off x="6774093" y="2774037"/>
            <a:ext cx="2369920" cy="2369920"/>
          </a:xfrm>
          <a:prstGeom prst="rtTriangle">
            <a:avLst/>
          </a:prstGeom>
          <a:solidFill>
            <a:srgbClr val="2D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直角三角形 13"/>
          <p:cNvSpPr/>
          <p:nvPr/>
        </p:nvSpPr>
        <p:spPr>
          <a:xfrm rot="2700000" flipH="1">
            <a:off x="7335074" y="-785502"/>
            <a:ext cx="1430557" cy="1430557"/>
          </a:xfrm>
          <a:prstGeom prst="rtTriangle">
            <a:avLst/>
          </a:prstGeom>
          <a:noFill/>
          <a:ln>
            <a:solidFill>
              <a:srgbClr val="2D3E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16" name="直接连接符 15"/>
          <p:cNvCxnSpPr/>
          <p:nvPr/>
        </p:nvCxnSpPr>
        <p:spPr>
          <a:xfrm>
            <a:off x="7789339" y="-70224"/>
            <a:ext cx="1457545" cy="1457543"/>
          </a:xfrm>
          <a:prstGeom prst="line">
            <a:avLst/>
          </a:prstGeom>
          <a:ln w="12700">
            <a:solidFill>
              <a:srgbClr val="2D3E50"/>
            </a:solidFill>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2920684" y="1841108"/>
            <a:ext cx="3334085" cy="1462192"/>
            <a:chOff x="3894240" y="2824223"/>
            <a:chExt cx="4445440" cy="1949587"/>
          </a:xfrm>
        </p:grpSpPr>
        <p:grpSp>
          <p:nvGrpSpPr>
            <p:cNvPr id="12" name="组合 11"/>
            <p:cNvGrpSpPr/>
            <p:nvPr/>
          </p:nvGrpSpPr>
          <p:grpSpPr>
            <a:xfrm>
              <a:off x="3894240" y="2824223"/>
              <a:ext cx="4445440" cy="1949587"/>
              <a:chOff x="784393" y="2239520"/>
              <a:chExt cx="6083560" cy="1773701"/>
            </a:xfrm>
          </p:grpSpPr>
          <p:cxnSp>
            <p:nvCxnSpPr>
              <p:cNvPr id="18" name="直接连接符 17"/>
              <p:cNvCxnSpPr/>
              <p:nvPr/>
            </p:nvCxnSpPr>
            <p:spPr>
              <a:xfrm>
                <a:off x="784393" y="2239520"/>
                <a:ext cx="6083560" cy="0"/>
              </a:xfrm>
              <a:prstGeom prst="line">
                <a:avLst/>
              </a:prstGeom>
              <a:ln w="222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784393" y="4013221"/>
                <a:ext cx="6083560" cy="0"/>
              </a:xfrm>
              <a:prstGeom prst="line">
                <a:avLst/>
              </a:prstGeom>
              <a:ln w="222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5" name="文本框 14"/>
            <p:cNvSpPr txBox="1"/>
            <p:nvPr/>
          </p:nvSpPr>
          <p:spPr>
            <a:xfrm>
              <a:off x="4074580" y="3572253"/>
              <a:ext cx="4082415" cy="513079"/>
            </a:xfrm>
            <a:prstGeom prst="rect">
              <a:avLst/>
            </a:prstGeom>
            <a:noFill/>
          </p:spPr>
          <p:txBody>
            <a:bodyPr vert="horz" wrap="square" rtlCol="0">
              <a:spAutoFit/>
            </a:bodyPr>
            <a:lstStyle/>
            <a:p>
              <a:pPr algn="ctr"/>
              <a:r>
                <a:rPr lang="zh-CN" spc="600" dirty="0">
                  <a:solidFill>
                    <a:schemeClr val="tx1">
                      <a:lumMod val="75000"/>
                      <a:lumOff val="25000"/>
                    </a:schemeClr>
                  </a:solidFill>
                  <a:latin typeface="微软雅黑" pitchFamily="34" charset="-122"/>
                  <a:ea typeface="微软雅黑" pitchFamily="34" charset="-122"/>
                  <a:sym typeface="+mn-ea"/>
                </a:rPr>
                <a:t>项 目 情 况 介 绍</a:t>
              </a:r>
              <a:endParaRPr sz="1350"/>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869201" y="415710"/>
            <a:ext cx="2397710" cy="320040"/>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研究背景</a:t>
            </a:r>
            <a:endParaRPr lang="zh-CN" altLang="en-US" sz="1500" b="1" dirty="0"/>
          </a:p>
        </p:txBody>
      </p:sp>
      <p:sp>
        <p:nvSpPr>
          <p:cNvPr id="22"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矩形 6">
            <a:extLst>
              <a:ext uri="{FF2B5EF4-FFF2-40B4-BE49-F238E27FC236}">
                <a16:creationId xmlns:a16="http://schemas.microsoft.com/office/drawing/2014/main" id="{296147A9-EF80-44FC-BB28-1298AFB03728}"/>
              </a:ext>
            </a:extLst>
          </p:cNvPr>
          <p:cNvSpPr/>
          <p:nvPr/>
        </p:nvSpPr>
        <p:spPr>
          <a:xfrm>
            <a:off x="300364" y="1140589"/>
            <a:ext cx="7977051" cy="2862322"/>
          </a:xfrm>
          <a:prstGeom prst="rect">
            <a:avLst/>
          </a:prstGeom>
        </p:spPr>
        <p:txBody>
          <a:bodyPr wrap="square">
            <a:spAutoFit/>
          </a:bodyPr>
          <a:lstStyle/>
          <a:p>
            <a:pPr marL="285750" indent="-285750" fontAlgn="auto">
              <a:buFont typeface="Wingdings" panose="05000000000000000000" pitchFamily="2" charset="2"/>
              <a:buChar char="Ø"/>
            </a:pPr>
            <a:r>
              <a:rPr lang="zh-CN" altLang="en-US" dirty="0">
                <a:latin typeface="宋体" charset="0"/>
                <a:ea typeface="宋体" charset="0"/>
              </a:rPr>
              <a:t>大数据技术改变了网络教育思想，从“用经验说话”到“用数据驱动决策、管理与创新”。随着更多数字化校园等方向的发展，如何利用平台中沉淀出的数据，促进教学效果优化和提供个性化学习服务。以中国大学</a:t>
            </a:r>
            <a:r>
              <a:rPr lang="en-US" altLang="zh-CN" dirty="0">
                <a:latin typeface="宋体" charset="0"/>
                <a:ea typeface="宋体" charset="0"/>
              </a:rPr>
              <a:t>MOOC(</a:t>
            </a:r>
            <a:r>
              <a:rPr lang="zh-CN" altLang="en-US" dirty="0">
                <a:latin typeface="宋体" charset="0"/>
                <a:ea typeface="宋体" charset="0"/>
              </a:rPr>
              <a:t>慕课</a:t>
            </a:r>
            <a:r>
              <a:rPr lang="en-US" altLang="zh-CN" dirty="0">
                <a:latin typeface="宋体" charset="0"/>
                <a:ea typeface="宋体" charset="0"/>
              </a:rPr>
              <a:t>)</a:t>
            </a:r>
            <a:r>
              <a:rPr lang="zh-CN" altLang="en-US" dirty="0">
                <a:latin typeface="宋体" charset="0"/>
                <a:ea typeface="宋体" charset="0"/>
              </a:rPr>
              <a:t>为例，</a:t>
            </a:r>
            <a:r>
              <a:rPr lang="en-US" altLang="zh-CN" dirty="0">
                <a:latin typeface="宋体" charset="0"/>
                <a:ea typeface="宋体" charset="0"/>
              </a:rPr>
              <a:t>MOOC</a:t>
            </a:r>
            <a:r>
              <a:rPr lang="zh-CN" altLang="en-US" dirty="0">
                <a:latin typeface="宋体" charset="0"/>
                <a:ea typeface="宋体" charset="0"/>
              </a:rPr>
              <a:t>的学习者贡献了海量的学况数据</a:t>
            </a:r>
            <a:r>
              <a:rPr lang="en-US" altLang="zh-CN" dirty="0">
                <a:latin typeface="宋体" charset="0"/>
                <a:ea typeface="宋体" charset="0"/>
              </a:rPr>
              <a:t>,</a:t>
            </a:r>
            <a:r>
              <a:rPr lang="zh-CN" altLang="en-US" dirty="0">
                <a:latin typeface="宋体" charset="0"/>
                <a:ea typeface="宋体" charset="0"/>
              </a:rPr>
              <a:t>对这些数据进行整理、分析和挖掘等探究</a:t>
            </a:r>
            <a:r>
              <a:rPr lang="en-US" altLang="zh-CN" dirty="0">
                <a:latin typeface="宋体" charset="0"/>
                <a:ea typeface="宋体" charset="0"/>
              </a:rPr>
              <a:t>,</a:t>
            </a:r>
            <a:r>
              <a:rPr lang="zh-CN" altLang="en-US" dirty="0">
                <a:latin typeface="宋体" charset="0"/>
                <a:ea typeface="宋体" charset="0"/>
              </a:rPr>
              <a:t>将会有助于教育工作者对学习者学习特点和行为规律的发现与总结</a:t>
            </a:r>
            <a:r>
              <a:rPr lang="en-US" altLang="zh-CN" dirty="0">
                <a:latin typeface="宋体" charset="0"/>
                <a:ea typeface="宋体" charset="0"/>
              </a:rPr>
              <a:t>,</a:t>
            </a:r>
            <a:r>
              <a:rPr lang="zh-CN" altLang="en-US" dirty="0">
                <a:latin typeface="宋体" charset="0"/>
                <a:ea typeface="宋体" charset="0"/>
              </a:rPr>
              <a:t>从而为教学设计的改进和学生的自适应学习提供指导。</a:t>
            </a:r>
          </a:p>
          <a:p>
            <a:pPr marL="285750" indent="-285750" fontAlgn="auto">
              <a:buFont typeface="Wingdings" panose="05000000000000000000" pitchFamily="2" charset="2"/>
              <a:buChar char="Ø"/>
            </a:pPr>
            <a:r>
              <a:rPr lang="zh-CN" altLang="en-US" dirty="0">
                <a:latin typeface="宋体" charset="0"/>
                <a:ea typeface="宋体" charset="0"/>
              </a:rPr>
              <a:t>如何评估教育系统平台的健康程度、学生的学习体验和在线课程的质量对于课程的教师和学校的管理人员都是非常重要的，因此必须要通过学生的学习行为数据进行数据分析，将学生的学习情况直观的展现给用户，方便教师进行学生管理和评测。</a:t>
            </a:r>
          </a:p>
        </p:txBody>
      </p:sp>
    </p:spTree>
    <p:extLst>
      <p:ext uri="{BB962C8B-B14F-4D97-AF65-F5344CB8AC3E}">
        <p14:creationId xmlns:p14="http://schemas.microsoft.com/office/powerpoint/2010/main" val="1722790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869201" y="415710"/>
            <a:ext cx="2397710" cy="320040"/>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rPr>
              <a:t>可视化的意义</a:t>
            </a:r>
          </a:p>
        </p:txBody>
      </p:sp>
      <p:sp>
        <p:nvSpPr>
          <p:cNvPr id="22"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矩形 6">
            <a:extLst>
              <a:ext uri="{FF2B5EF4-FFF2-40B4-BE49-F238E27FC236}">
                <a16:creationId xmlns:a16="http://schemas.microsoft.com/office/drawing/2014/main" id="{296147A9-EF80-44FC-BB28-1298AFB03728}"/>
              </a:ext>
            </a:extLst>
          </p:cNvPr>
          <p:cNvSpPr/>
          <p:nvPr/>
        </p:nvSpPr>
        <p:spPr>
          <a:xfrm>
            <a:off x="300364" y="1140589"/>
            <a:ext cx="7977051" cy="2862322"/>
          </a:xfrm>
          <a:prstGeom prst="rect">
            <a:avLst/>
          </a:prstGeom>
        </p:spPr>
        <p:txBody>
          <a:bodyPr wrap="square">
            <a:spAutoFit/>
          </a:bodyPr>
          <a:lstStyle/>
          <a:p>
            <a:pPr marL="285750" indent="-285750">
              <a:buFont typeface="Wingdings" panose="05000000000000000000" pitchFamily="2" charset="2"/>
              <a:buChar char="Ø"/>
            </a:pPr>
            <a:r>
              <a:rPr lang="zh-CN" altLang="en-US" dirty="0"/>
              <a:t>可视化是将数据转换为图形或图像在屏幕上显示出来，并进行各种交互处理的理论、方法和技术。将数据直观地展现出来，以帮助人们理解数据，同时找出包含在海量数据中的规律或者信息，更多的为态势监控和综合决策服务。数据可视化是大数据生态链的最后一公里，也是用户最直接感知数据的环节。</a:t>
            </a:r>
          </a:p>
          <a:p>
            <a:pPr marL="285750" indent="-285750">
              <a:buFont typeface="Wingdings" panose="05000000000000000000" pitchFamily="2" charset="2"/>
              <a:buChar char="Ø"/>
            </a:pPr>
            <a:r>
              <a:rPr lang="zh-CN" altLang="en-US" dirty="0"/>
              <a:t>数据可视化系统并不是为了展示用户的已知的数据之间的规律，而是为了帮助用户通过认知数据，有新的发现，发现这些数据所反映的实质。</a:t>
            </a:r>
          </a:p>
          <a:p>
            <a:pPr marL="285750" indent="-285750">
              <a:buFont typeface="Wingdings" panose="05000000000000000000" pitchFamily="2" charset="2"/>
              <a:buChar char="Ø"/>
            </a:pPr>
            <a:r>
              <a:rPr lang="zh-CN" altLang="en-US" dirty="0"/>
              <a:t>例如将高中低的风险转换成红黄蓝等色彩，数值转换成大小。将视觉结构进行组合，把它转换成图形传递给用户，用户通过人机交互的方式进行反向转换，去更好地了解数据背后有什么问题和规律。</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869201" y="415710"/>
            <a:ext cx="3589588" cy="323165"/>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大数据平台</a:t>
            </a:r>
            <a:r>
              <a:rPr lang="en-US" altLang="zh-CN" sz="1500" b="1" spc="600" dirty="0">
                <a:solidFill>
                  <a:schemeClr val="tx1">
                    <a:lumMod val="75000"/>
                    <a:lumOff val="25000"/>
                  </a:schemeClr>
                </a:solidFill>
                <a:latin typeface="+mn-ea"/>
                <a:sym typeface="+mn-ea"/>
              </a:rPr>
              <a:t>-Lambda</a:t>
            </a:r>
            <a:r>
              <a:rPr lang="zh-CN" altLang="en-US" sz="1500" b="1" spc="600" dirty="0">
                <a:solidFill>
                  <a:schemeClr val="tx1">
                    <a:lumMod val="75000"/>
                    <a:lumOff val="25000"/>
                  </a:schemeClr>
                </a:solidFill>
                <a:latin typeface="+mn-ea"/>
                <a:sym typeface="+mn-ea"/>
              </a:rPr>
              <a:t>架构</a:t>
            </a:r>
            <a:endParaRPr sz="1500" b="1" dirty="0"/>
          </a:p>
        </p:txBody>
      </p:sp>
      <p:sp>
        <p:nvSpPr>
          <p:cNvPr id="22"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4" name="图片 3">
            <a:extLst>
              <a:ext uri="{FF2B5EF4-FFF2-40B4-BE49-F238E27FC236}">
                <a16:creationId xmlns:a16="http://schemas.microsoft.com/office/drawing/2014/main" id="{A8C72886-A8B5-4CC7-A25C-21EFC456B275}"/>
              </a:ext>
            </a:extLst>
          </p:cNvPr>
          <p:cNvPicPr>
            <a:picLocks noChangeAspect="1"/>
          </p:cNvPicPr>
          <p:nvPr/>
        </p:nvPicPr>
        <p:blipFill>
          <a:blip r:embed="rId2"/>
          <a:stretch>
            <a:fillRect/>
          </a:stretch>
        </p:blipFill>
        <p:spPr>
          <a:xfrm>
            <a:off x="176212" y="984069"/>
            <a:ext cx="8791575" cy="3840343"/>
          </a:xfrm>
          <a:prstGeom prst="rect">
            <a:avLst/>
          </a:prstGeom>
        </p:spPr>
      </p:pic>
    </p:spTree>
    <p:extLst>
      <p:ext uri="{BB962C8B-B14F-4D97-AF65-F5344CB8AC3E}">
        <p14:creationId xmlns:p14="http://schemas.microsoft.com/office/powerpoint/2010/main" val="35718049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869201" y="415710"/>
            <a:ext cx="3589588" cy="323165"/>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系统介绍</a:t>
            </a:r>
            <a:endParaRPr sz="1500" b="1" dirty="0"/>
          </a:p>
        </p:txBody>
      </p:sp>
      <p:sp>
        <p:nvSpPr>
          <p:cNvPr id="22"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文本框 1">
            <a:extLst>
              <a:ext uri="{FF2B5EF4-FFF2-40B4-BE49-F238E27FC236}">
                <a16:creationId xmlns:a16="http://schemas.microsoft.com/office/drawing/2014/main" id="{77DF0FB3-27CF-485C-8419-8F9C854DDAFB}"/>
              </a:ext>
            </a:extLst>
          </p:cNvPr>
          <p:cNvSpPr txBox="1"/>
          <p:nvPr/>
        </p:nvSpPr>
        <p:spPr>
          <a:xfrm>
            <a:off x="546108" y="1168161"/>
            <a:ext cx="7988291" cy="1754326"/>
          </a:xfrm>
          <a:prstGeom prst="rect">
            <a:avLst/>
          </a:prstGeom>
          <a:noFill/>
        </p:spPr>
        <p:txBody>
          <a:bodyPr wrap="square" rtlCol="0">
            <a:spAutoFit/>
          </a:bodyPr>
          <a:lstStyle/>
          <a:p>
            <a:r>
              <a:rPr lang="zh-CN" altLang="zh-CN" dirty="0"/>
              <a:t>以</a:t>
            </a:r>
            <a:r>
              <a:rPr lang="en-US" altLang="zh-CN" dirty="0"/>
              <a:t>B/S</a:t>
            </a:r>
            <a:r>
              <a:rPr lang="zh-CN" altLang="zh-CN" dirty="0"/>
              <a:t>模式开发，通过</a:t>
            </a:r>
            <a:r>
              <a:rPr lang="en-US" altLang="zh-CN" dirty="0"/>
              <a:t>Hadoop</a:t>
            </a:r>
            <a:r>
              <a:rPr lang="zh-CN" altLang="zh-CN" dirty="0"/>
              <a:t>中</a:t>
            </a:r>
            <a:r>
              <a:rPr lang="en-US" altLang="zh-CN" dirty="0"/>
              <a:t>Sqoop</a:t>
            </a:r>
            <a:r>
              <a:rPr lang="zh-CN" altLang="zh-CN" dirty="0"/>
              <a:t>进行数据导入转换。以</a:t>
            </a:r>
            <a:r>
              <a:rPr lang="en-US" altLang="zh-CN" dirty="0"/>
              <a:t>MapReduce</a:t>
            </a:r>
            <a:r>
              <a:rPr lang="zh-CN" altLang="zh-CN" dirty="0"/>
              <a:t>构建数据分析，数据分析维度包括每日登录人数分析、平均学习时长分析、学习行为次数分析、每日活跃情况分析和分时段学习人数分析。最终使用</a:t>
            </a:r>
            <a:r>
              <a:rPr lang="en-US" altLang="zh-CN" dirty="0" err="1"/>
              <a:t>ECharts</a:t>
            </a:r>
            <a:r>
              <a:rPr lang="zh-CN" altLang="zh-CN" dirty="0"/>
              <a:t>可视化工具来对在线教育平台在学习过程中产生的数据进行可视化大屏展现</a:t>
            </a:r>
            <a:r>
              <a:rPr lang="en-US" altLang="zh-CN" dirty="0"/>
              <a:t>,</a:t>
            </a:r>
            <a:r>
              <a:rPr lang="zh-CN" altLang="zh-CN" dirty="0"/>
              <a:t>让更多人感受到可视化大数据的魅力。</a:t>
            </a:r>
          </a:p>
          <a:p>
            <a:endParaRPr lang="zh-CN" altLang="en-US" dirty="0"/>
          </a:p>
        </p:txBody>
      </p:sp>
    </p:spTree>
    <p:extLst>
      <p:ext uri="{BB962C8B-B14F-4D97-AF65-F5344CB8AC3E}">
        <p14:creationId xmlns:p14="http://schemas.microsoft.com/office/powerpoint/2010/main" val="3649502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869201" y="415710"/>
            <a:ext cx="2397710" cy="320040"/>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数据采集</a:t>
            </a:r>
            <a:endParaRPr sz="1500" b="1" dirty="0"/>
          </a:p>
        </p:txBody>
      </p:sp>
      <p:sp>
        <p:nvSpPr>
          <p:cNvPr id="22"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矩形 11"/>
          <p:cNvSpPr/>
          <p:nvPr/>
        </p:nvSpPr>
        <p:spPr>
          <a:xfrm>
            <a:off x="300364" y="936077"/>
            <a:ext cx="1995967" cy="401777"/>
          </a:xfrm>
          <a:prstGeom prst="rect">
            <a:avLst/>
          </a:prstGeom>
        </p:spPr>
        <p:txBody>
          <a:bodyPr vert="horz" wrap="square">
            <a:spAutoFit/>
          </a:bodyPr>
          <a:lstStyle/>
          <a:p>
            <a:pPr>
              <a:lnSpc>
                <a:spcPct val="150000"/>
              </a:lnSpc>
            </a:pPr>
            <a:r>
              <a:rPr lang="en-US" altLang="zh-CN" sz="1500" b="1" dirty="0">
                <a:solidFill>
                  <a:schemeClr val="tx1">
                    <a:lumMod val="75000"/>
                    <a:lumOff val="25000"/>
                  </a:schemeClr>
                </a:solidFill>
                <a:latin typeface="Arial" pitchFamily="34" charset="0"/>
                <a:cs typeface="Arial" pitchFamily="34" charset="0"/>
                <a:sym typeface="+mn-ea"/>
              </a:rPr>
              <a:t>Sqoop</a:t>
            </a:r>
            <a:r>
              <a:rPr lang="zh-CN" altLang="en-US" sz="1500" b="1" dirty="0">
                <a:solidFill>
                  <a:schemeClr val="tx1">
                    <a:lumMod val="75000"/>
                    <a:lumOff val="25000"/>
                  </a:schemeClr>
                </a:solidFill>
                <a:latin typeface="Arial" pitchFamily="34" charset="0"/>
                <a:cs typeface="Arial" pitchFamily="34" charset="0"/>
                <a:sym typeface="+mn-ea"/>
              </a:rPr>
              <a:t>数据转换：</a:t>
            </a:r>
            <a:endParaRPr lang="en-US" altLang="zh-CN" sz="1500" b="1" dirty="0">
              <a:solidFill>
                <a:schemeClr val="tx1">
                  <a:lumMod val="75000"/>
                  <a:lumOff val="25000"/>
                </a:schemeClr>
              </a:solidFill>
              <a:latin typeface="Arial" pitchFamily="34" charset="0"/>
              <a:cs typeface="Arial" pitchFamily="34" charset="0"/>
            </a:endParaRPr>
          </a:p>
        </p:txBody>
      </p:sp>
      <p:sp>
        <p:nvSpPr>
          <p:cNvPr id="2" name="文本框 1"/>
          <p:cNvSpPr txBox="1"/>
          <p:nvPr/>
        </p:nvSpPr>
        <p:spPr>
          <a:xfrm>
            <a:off x="428851" y="1416825"/>
            <a:ext cx="8722201" cy="715581"/>
          </a:xfrm>
          <a:prstGeom prst="rect">
            <a:avLst/>
          </a:prstGeom>
          <a:noFill/>
        </p:spPr>
        <p:txBody>
          <a:bodyPr wrap="square" rtlCol="0">
            <a:spAutoFit/>
          </a:bodyPr>
          <a:lstStyle/>
          <a:p>
            <a:pPr indent="0" fontAlgn="auto"/>
            <a:r>
              <a:rPr lang="en-US" altLang="zh-CN" sz="1350" dirty="0" err="1">
                <a:latin typeface="宋体" charset="0"/>
                <a:ea typeface="宋体" charset="0"/>
                <a:sym typeface="+mn-ea"/>
              </a:rPr>
              <a:t>sqoop</a:t>
            </a:r>
            <a:r>
              <a:rPr lang="en-US" altLang="zh-CN" sz="1350" dirty="0">
                <a:latin typeface="宋体" charset="0"/>
                <a:ea typeface="宋体" charset="0"/>
                <a:sym typeface="+mn-ea"/>
              </a:rPr>
              <a:t> list-tables --username root --password root --connect </a:t>
            </a:r>
            <a:r>
              <a:rPr lang="en-US" altLang="zh-CN" sz="1350" dirty="0" err="1">
                <a:latin typeface="宋体" charset="0"/>
                <a:ea typeface="宋体" charset="0"/>
                <a:sym typeface="+mn-ea"/>
              </a:rPr>
              <a:t>jdbc:mysql</a:t>
            </a:r>
            <a:r>
              <a:rPr lang="en-US" altLang="zh-CN" sz="1350" dirty="0">
                <a:latin typeface="宋体" charset="0"/>
                <a:ea typeface="宋体" charset="0"/>
                <a:sym typeface="+mn-ea"/>
              </a:rPr>
              <a:t>://192.168.31.110:3306/</a:t>
            </a:r>
            <a:r>
              <a:rPr lang="en-US" altLang="zh-CN" sz="1350" dirty="0" err="1">
                <a:latin typeface="宋体" charset="0"/>
                <a:ea typeface="宋体" charset="0"/>
                <a:sym typeface="+mn-ea"/>
              </a:rPr>
              <a:t>zt</a:t>
            </a:r>
            <a:endParaRPr lang="en-US" altLang="zh-CN" sz="1350" dirty="0">
              <a:latin typeface="宋体" charset="0"/>
              <a:ea typeface="宋体" charset="0"/>
              <a:sym typeface="+mn-ea"/>
            </a:endParaRPr>
          </a:p>
          <a:p>
            <a:pPr indent="0" fontAlgn="auto"/>
            <a:r>
              <a:rPr lang="en-US" altLang="zh-CN" sz="1350" dirty="0" err="1">
                <a:latin typeface="宋体" charset="0"/>
                <a:ea typeface="宋体" charset="0"/>
                <a:sym typeface="+mn-ea"/>
              </a:rPr>
              <a:t>sqoop</a:t>
            </a:r>
            <a:r>
              <a:rPr lang="en-US" altLang="zh-CN" sz="1350" dirty="0">
                <a:latin typeface="宋体" charset="0"/>
                <a:ea typeface="宋体" charset="0"/>
                <a:sym typeface="+mn-ea"/>
              </a:rPr>
              <a:t> import-all-tables --username root --password root –connect </a:t>
            </a:r>
            <a:r>
              <a:rPr lang="en-US" altLang="zh-CN" sz="1350" dirty="0" err="1">
                <a:latin typeface="宋体" charset="0"/>
                <a:ea typeface="宋体" charset="0"/>
                <a:sym typeface="+mn-ea"/>
              </a:rPr>
              <a:t>jdbc:mysql</a:t>
            </a:r>
            <a:r>
              <a:rPr lang="en-US" altLang="zh-CN" sz="1350" dirty="0">
                <a:latin typeface="宋体" charset="0"/>
                <a:ea typeface="宋体" charset="0"/>
                <a:sym typeface="+mn-ea"/>
              </a:rPr>
              <a:t>://192.168.31.110:3306/</a:t>
            </a:r>
            <a:r>
              <a:rPr lang="en-US" altLang="zh-CN" sz="1350" dirty="0" err="1">
                <a:latin typeface="宋体" charset="0"/>
                <a:ea typeface="宋体" charset="0"/>
                <a:sym typeface="+mn-ea"/>
              </a:rPr>
              <a:t>zt</a:t>
            </a:r>
            <a:r>
              <a:rPr lang="en-US" altLang="zh-CN" sz="1350" dirty="0">
                <a:latin typeface="宋体" charset="0"/>
                <a:ea typeface="宋体" charset="0"/>
                <a:sym typeface="+mn-ea"/>
              </a:rPr>
              <a:t> -m 1</a:t>
            </a:r>
            <a:endParaRPr lang="zh-CN" altLang="en-US" sz="1350" dirty="0">
              <a:latin typeface="宋体" charset="0"/>
              <a:ea typeface="宋体" charset="0"/>
              <a:sym typeface="+mn-ea"/>
            </a:endParaRPr>
          </a:p>
        </p:txBody>
      </p:sp>
      <p:pic>
        <p:nvPicPr>
          <p:cNvPr id="3" name="图片 2">
            <a:extLst>
              <a:ext uri="{FF2B5EF4-FFF2-40B4-BE49-F238E27FC236}">
                <a16:creationId xmlns:a16="http://schemas.microsoft.com/office/drawing/2014/main" id="{F3B6FC0B-5C2C-456E-852A-95950FB2D695}"/>
              </a:ext>
            </a:extLst>
          </p:cNvPr>
          <p:cNvPicPr>
            <a:picLocks noChangeAspect="1"/>
          </p:cNvPicPr>
          <p:nvPr/>
        </p:nvPicPr>
        <p:blipFill>
          <a:blip r:embed="rId2"/>
          <a:stretch>
            <a:fillRect/>
          </a:stretch>
        </p:blipFill>
        <p:spPr>
          <a:xfrm>
            <a:off x="300364" y="2384845"/>
            <a:ext cx="8548443" cy="231295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869201" y="415710"/>
            <a:ext cx="2397710" cy="320040"/>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数据处理</a:t>
            </a:r>
            <a:endParaRPr sz="1500" b="1" dirty="0"/>
          </a:p>
        </p:txBody>
      </p:sp>
      <p:sp>
        <p:nvSpPr>
          <p:cNvPr id="22"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矩形 11"/>
          <p:cNvSpPr/>
          <p:nvPr/>
        </p:nvSpPr>
        <p:spPr>
          <a:xfrm>
            <a:off x="72089" y="982072"/>
            <a:ext cx="1995967" cy="399533"/>
          </a:xfrm>
          <a:prstGeom prst="rect">
            <a:avLst/>
          </a:prstGeom>
          <a:noFill/>
        </p:spPr>
        <p:txBody>
          <a:bodyPr vert="horz" wrap="square">
            <a:spAutoFit/>
          </a:bodyPr>
          <a:lstStyle/>
          <a:p>
            <a:pPr>
              <a:lnSpc>
                <a:spcPct val="150000"/>
              </a:lnSpc>
            </a:pPr>
            <a:r>
              <a:rPr lang="en-US" altLang="zh-CN" sz="1500" b="1" dirty="0">
                <a:solidFill>
                  <a:schemeClr val="tx1">
                    <a:lumMod val="75000"/>
                    <a:lumOff val="25000"/>
                  </a:schemeClr>
                </a:solidFill>
                <a:latin typeface="Arial" pitchFamily="34" charset="0"/>
                <a:ea typeface="宋体" charset="0"/>
                <a:cs typeface="Arial" pitchFamily="34" charset="0"/>
              </a:rPr>
              <a:t>     </a:t>
            </a:r>
            <a:r>
              <a:rPr lang="en-US" altLang="zh-CN" sz="1500" b="1" dirty="0">
                <a:solidFill>
                  <a:schemeClr val="tx1">
                    <a:lumMod val="75000"/>
                    <a:lumOff val="25000"/>
                  </a:schemeClr>
                </a:solidFill>
                <a:ea typeface="+mn-lt"/>
                <a:cs typeface="Arial" pitchFamily="34" charset="0"/>
              </a:rPr>
              <a:t>MapReduce</a:t>
            </a:r>
            <a:r>
              <a:rPr lang="zh-CN" altLang="en-US" sz="1500" b="1" dirty="0">
                <a:solidFill>
                  <a:schemeClr val="tx1">
                    <a:lumMod val="75000"/>
                    <a:lumOff val="25000"/>
                  </a:schemeClr>
                </a:solidFill>
                <a:ea typeface="+mn-lt"/>
                <a:cs typeface="Arial" pitchFamily="34" charset="0"/>
              </a:rPr>
              <a:t>处理</a:t>
            </a:r>
            <a:r>
              <a:rPr lang="zh-CN" sz="1500" b="1" dirty="0">
                <a:solidFill>
                  <a:schemeClr val="tx1">
                    <a:lumMod val="75000"/>
                    <a:lumOff val="25000"/>
                  </a:schemeClr>
                </a:solidFill>
                <a:latin typeface="Arial" pitchFamily="34" charset="0"/>
                <a:ea typeface="宋体" charset="0"/>
                <a:cs typeface="Arial" pitchFamily="34" charset="0"/>
              </a:rPr>
              <a:t>：</a:t>
            </a:r>
          </a:p>
        </p:txBody>
      </p:sp>
      <p:pic>
        <p:nvPicPr>
          <p:cNvPr id="2" name="图片 1">
            <a:extLst>
              <a:ext uri="{FF2B5EF4-FFF2-40B4-BE49-F238E27FC236}">
                <a16:creationId xmlns:a16="http://schemas.microsoft.com/office/drawing/2014/main" id="{A3921A61-0A74-4CA6-AE7E-6443EF09A912}"/>
              </a:ext>
            </a:extLst>
          </p:cNvPr>
          <p:cNvPicPr>
            <a:picLocks noChangeAspect="1"/>
          </p:cNvPicPr>
          <p:nvPr/>
        </p:nvPicPr>
        <p:blipFill>
          <a:blip r:embed="rId2"/>
          <a:stretch>
            <a:fillRect/>
          </a:stretch>
        </p:blipFill>
        <p:spPr>
          <a:xfrm>
            <a:off x="3344257" y="568975"/>
            <a:ext cx="2205683" cy="452036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869201" y="415710"/>
            <a:ext cx="2397710" cy="320040"/>
          </a:xfrm>
          <a:prstGeom prst="rect">
            <a:avLst/>
          </a:prstGeom>
          <a:noFill/>
        </p:spPr>
        <p:txBody>
          <a:bodyPr vert="horz" wrap="square" rtlCol="0">
            <a:spAutoFit/>
          </a:bodyPr>
          <a:lstStyle/>
          <a:p>
            <a:r>
              <a:rPr lang="zh-CN" altLang="en-US" sz="1500" b="1" spc="600" dirty="0">
                <a:solidFill>
                  <a:schemeClr val="tx1">
                    <a:lumMod val="75000"/>
                    <a:lumOff val="25000"/>
                  </a:schemeClr>
                </a:solidFill>
                <a:latin typeface="+mn-ea"/>
                <a:sym typeface="+mn-ea"/>
              </a:rPr>
              <a:t>项目情况介绍</a:t>
            </a:r>
            <a:endParaRPr sz="1500" b="1"/>
          </a:p>
        </p:txBody>
      </p:sp>
      <p:sp>
        <p:nvSpPr>
          <p:cNvPr id="22" name="矩形 13"/>
          <p:cNvSpPr/>
          <p:nvPr/>
        </p:nvSpPr>
        <p:spPr>
          <a:xfrm>
            <a:off x="300364" y="323230"/>
            <a:ext cx="491491" cy="491491"/>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矩形 11"/>
          <p:cNvSpPr/>
          <p:nvPr/>
        </p:nvSpPr>
        <p:spPr>
          <a:xfrm>
            <a:off x="175578" y="1172027"/>
            <a:ext cx="1995967" cy="434340"/>
          </a:xfrm>
          <a:prstGeom prst="rect">
            <a:avLst/>
          </a:prstGeom>
          <a:noFill/>
        </p:spPr>
        <p:txBody>
          <a:bodyPr vert="horz" wrap="square">
            <a:spAutoFit/>
          </a:bodyPr>
          <a:lstStyle/>
          <a:p>
            <a:pPr>
              <a:lnSpc>
                <a:spcPct val="150000"/>
              </a:lnSpc>
            </a:pPr>
            <a:r>
              <a:rPr lang="en-US" altLang="zh-CN" sz="1500" b="1" dirty="0">
                <a:solidFill>
                  <a:schemeClr val="tx1">
                    <a:lumMod val="75000"/>
                    <a:lumOff val="25000"/>
                  </a:schemeClr>
                </a:solidFill>
                <a:latin typeface="Arial" pitchFamily="34" charset="0"/>
                <a:ea typeface="宋体" charset="0"/>
                <a:cs typeface="Arial" pitchFamily="34" charset="0"/>
              </a:rPr>
              <a:t>     </a:t>
            </a:r>
            <a:r>
              <a:rPr lang="zh-CN" sz="1500" b="1" dirty="0">
                <a:solidFill>
                  <a:schemeClr val="tx1">
                    <a:lumMod val="75000"/>
                    <a:lumOff val="25000"/>
                  </a:schemeClr>
                </a:solidFill>
                <a:ea typeface="+mn-lt"/>
                <a:cs typeface="Arial" pitchFamily="34" charset="0"/>
              </a:rPr>
              <a:t>功  能  模  块</a:t>
            </a:r>
            <a:r>
              <a:rPr lang="zh-CN" sz="1500" b="1" dirty="0">
                <a:solidFill>
                  <a:schemeClr val="tx1">
                    <a:lumMod val="75000"/>
                    <a:lumOff val="25000"/>
                  </a:schemeClr>
                </a:solidFill>
                <a:latin typeface="Arial" pitchFamily="34" charset="0"/>
                <a:ea typeface="宋体" charset="0"/>
                <a:cs typeface="Arial" pitchFamily="34" charset="0"/>
              </a:rPr>
              <a:t>：</a:t>
            </a:r>
          </a:p>
        </p:txBody>
      </p:sp>
      <p:pic>
        <p:nvPicPr>
          <p:cNvPr id="1027" name="图片 1">
            <a:extLst>
              <a:ext uri="{FF2B5EF4-FFF2-40B4-BE49-F238E27FC236}">
                <a16:creationId xmlns:a16="http://schemas.microsoft.com/office/drawing/2014/main" id="{9D152559-9EEB-4D8C-84E7-4B46F83B62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2467" y="814721"/>
            <a:ext cx="4125913" cy="406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主题​​">
  <a:themeElements>
    <a:clrScheme name="自定义 519">
      <a:dk1>
        <a:sysClr val="windowText" lastClr="000000"/>
      </a:dk1>
      <a:lt1>
        <a:sysClr val="window" lastClr="FFFFFF"/>
      </a:lt1>
      <a:dk2>
        <a:srgbClr val="44546A"/>
      </a:dk2>
      <a:lt2>
        <a:srgbClr val="E7E6E6"/>
      </a:lt2>
      <a:accent1>
        <a:srgbClr val="2D3E50"/>
      </a:accent1>
      <a:accent2>
        <a:srgbClr val="47617D"/>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563</TotalTime>
  <Words>1183</Words>
  <Application>Microsoft Office PowerPoint</Application>
  <PresentationFormat>全屏显示(16:9)</PresentationFormat>
  <Paragraphs>49</Paragraphs>
  <Slides>18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18</vt:i4>
      </vt:variant>
    </vt:vector>
  </HeadingPairs>
  <TitlesOfParts>
    <vt:vector size="26" baseType="lpstr">
      <vt:lpstr>等线</vt:lpstr>
      <vt:lpstr>等线 Light</vt:lpstr>
      <vt:lpstr>黑体</vt:lpstr>
      <vt:lpstr>宋体</vt:lpstr>
      <vt:lpstr>微软雅黑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稻壳儿演示武汉组</dc:creator>
  <cp:lastModifiedBy>亮 赵</cp:lastModifiedBy>
  <cp:revision>192</cp:revision>
  <dcterms:created xsi:type="dcterms:W3CDTF">2019-02-02T13:45:00Z</dcterms:created>
  <dcterms:modified xsi:type="dcterms:W3CDTF">2019-05-19T06:49:02Z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2052-10.8.0.5391</vt:lpwstr>
  </property>
</Properties>
</file>

<file path=docProps/thumbnail.jpeg>
</file>